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6" r:id="rId1"/>
  </p:sldMasterIdLst>
  <p:notesMasterIdLst>
    <p:notesMasterId r:id="rId66"/>
  </p:notesMasterIdLst>
  <p:sldIdLst>
    <p:sldId id="256" r:id="rId2"/>
    <p:sldId id="970" r:id="rId3"/>
    <p:sldId id="987" r:id="rId4"/>
    <p:sldId id="1032" r:id="rId5"/>
    <p:sldId id="994" r:id="rId6"/>
    <p:sldId id="995" r:id="rId7"/>
    <p:sldId id="460" r:id="rId8"/>
    <p:sldId id="988" r:id="rId9"/>
    <p:sldId id="989" r:id="rId10"/>
    <p:sldId id="271" r:id="rId11"/>
    <p:sldId id="272" r:id="rId12"/>
    <p:sldId id="277" r:id="rId13"/>
    <p:sldId id="279" r:id="rId14"/>
    <p:sldId id="281" r:id="rId15"/>
    <p:sldId id="273" r:id="rId16"/>
    <p:sldId id="274" r:id="rId17"/>
    <p:sldId id="275" r:id="rId18"/>
    <p:sldId id="1033" r:id="rId19"/>
    <p:sldId id="1015" r:id="rId20"/>
    <p:sldId id="1016" r:id="rId21"/>
    <p:sldId id="1001" r:id="rId22"/>
    <p:sldId id="1002" r:id="rId23"/>
    <p:sldId id="288" r:id="rId24"/>
    <p:sldId id="404" r:id="rId25"/>
    <p:sldId id="408" r:id="rId26"/>
    <p:sldId id="998" r:id="rId27"/>
    <p:sldId id="410" r:id="rId28"/>
    <p:sldId id="1010" r:id="rId29"/>
    <p:sldId id="407" r:id="rId30"/>
    <p:sldId id="405" r:id="rId31"/>
    <p:sldId id="406" r:id="rId32"/>
    <p:sldId id="999" r:id="rId33"/>
    <p:sldId id="1000" r:id="rId34"/>
    <p:sldId id="1011" r:id="rId35"/>
    <p:sldId id="1013" r:id="rId36"/>
    <p:sldId id="1014" r:id="rId37"/>
    <p:sldId id="1004" r:id="rId38"/>
    <p:sldId id="1017" r:id="rId39"/>
    <p:sldId id="1018" r:id="rId40"/>
    <p:sldId id="1019" r:id="rId41"/>
    <p:sldId id="1020" r:id="rId42"/>
    <p:sldId id="1021" r:id="rId43"/>
    <p:sldId id="1006" r:id="rId44"/>
    <p:sldId id="1022" r:id="rId45"/>
    <p:sldId id="1007" r:id="rId46"/>
    <p:sldId id="1008" r:id="rId47"/>
    <p:sldId id="1027" r:id="rId48"/>
    <p:sldId id="1003" r:id="rId49"/>
    <p:sldId id="1029" r:id="rId50"/>
    <p:sldId id="303" r:id="rId51"/>
    <p:sldId id="1028" r:id="rId52"/>
    <p:sldId id="1030" r:id="rId53"/>
    <p:sldId id="1031" r:id="rId54"/>
    <p:sldId id="304" r:id="rId55"/>
    <p:sldId id="305" r:id="rId56"/>
    <p:sldId id="1023" r:id="rId57"/>
    <p:sldId id="1024" r:id="rId58"/>
    <p:sldId id="1025" r:id="rId59"/>
    <p:sldId id="1026" r:id="rId60"/>
    <p:sldId id="320" r:id="rId61"/>
    <p:sldId id="369" r:id="rId62"/>
    <p:sldId id="370" r:id="rId63"/>
    <p:sldId id="371" r:id="rId64"/>
    <p:sldId id="935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topapas, Pavlos" initials="PP" lastIdx="1" clrIdx="0">
    <p:extLst>
      <p:ext uri="{19B8F6BF-5375-455C-9EA6-DF929625EA0E}">
        <p15:presenceInfo xmlns:p15="http://schemas.microsoft.com/office/powerpoint/2012/main" userId="S::pavlos@seas.harvard.edu::d3f506cf-7375-4c66-b84b-b5b77d6597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B40"/>
    <a:srgbClr val="6AA84F"/>
    <a:srgbClr val="F9F9F9"/>
    <a:srgbClr val="01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8"/>
    <p:restoredTop sz="94586"/>
  </p:normalViewPr>
  <p:slideViewPr>
    <p:cSldViewPr snapToGrid="0" snapToObjects="1">
      <p:cViewPr>
        <p:scale>
          <a:sx n="105" d="100"/>
          <a:sy n="105" d="100"/>
        </p:scale>
        <p:origin x="768" y="1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4/11/21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66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52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29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75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73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38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28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89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48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959e04b83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959e04b83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572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89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0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77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05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67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100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24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29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60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23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927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84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71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263959ae6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5263959ae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8337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263959ae6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5263959ae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8474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263959ae6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5263959ae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2895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263959ae6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5263959ae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98196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263959ae6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5263959ae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42469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a959e04b83_0_1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a959e04b83_0_1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a959e04b83_0_15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ga959e04b83_0_1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959e04b83_0_1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4" name="Google Shape;664;ga959e04b83_0_15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a959e04b83_0_15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a959e04b83_0_1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a959e04b83_0_1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263959ae6_6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5263959ae6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3103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64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263959ae6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5263959ae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72954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263959ae6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5263959ae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86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959e04b83_0_1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959e04b83_0_1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73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53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83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6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Mark Glickman,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F018-911F-9A46-BB1C-BC3CAB65BADF}" type="datetime1">
              <a:rPr lang="en-US" smtClean="0"/>
              <a:t>4/11/21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97AD-AFC0-554F-94A1-5BEEF625382B}" type="datetime1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DBF8-E6AF-4747-BA3A-7DD781293A0D}" type="datetime1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170938" y="6337706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170938" y="6337706"/>
            <a:ext cx="2452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 </a:t>
            </a:r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ComputeFest</a:t>
            </a:r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2019</a:t>
            </a:r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08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6492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510" y="136523"/>
            <a:ext cx="2903289" cy="2052496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84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Glickman, Tanner</a:t>
            </a: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20" name="Group 1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21" name="Picture 2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3" name="Picture 12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20" name="Group 1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21" name="Picture 2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6" name="Picture 15" descr="harva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40" y="6153741"/>
            <a:ext cx="401385" cy="461756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28504-1A5F-2146-A8AA-B5332E0A90B3}" type="datetime1">
              <a:rPr lang="en-US" smtClean="0"/>
              <a:t>4/11/21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E2330-536D-2343-85F2-147F226D6DA6}" type="datetime1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27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stcompany.com/90244767/see-the-shockingly-realistic-images-made-by-googles-new-ai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1.01973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44.png"/><Relationship Id="rId4" Type="http://schemas.openxmlformats.org/officeDocument/2006/relationships/image" Target="../media/image16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hyperlink" Target="https://arxiv.org/abs/1811.08295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hripadthite/frechettalk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5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2.png"/><Relationship Id="rId4" Type="http://schemas.openxmlformats.org/officeDocument/2006/relationships/image" Target="../media/image43.png"/><Relationship Id="rId9" Type="http://schemas.openxmlformats.org/officeDocument/2006/relationships/image" Target="../media/image75.tif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3" Type="http://schemas.openxmlformats.org/officeDocument/2006/relationships/image" Target="../media/image76.png"/><Relationship Id="rId7" Type="http://schemas.openxmlformats.org/officeDocument/2006/relationships/image" Target="../media/image18.png"/><Relationship Id="rId12" Type="http://schemas.openxmlformats.org/officeDocument/2006/relationships/image" Target="../media/image8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1.emf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43.png"/><Relationship Id="rId9" Type="http://schemas.openxmlformats.org/officeDocument/2006/relationships/image" Target="../media/image75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Vlabs/stylegan2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epgenerativemodels.github.io/assets/slides/cs236_lecture9.pdf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5423-generative-adversarial-nets.pdf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6.png"/><Relationship Id="rId7" Type="http://schemas.openxmlformats.org/officeDocument/2006/relationships/image" Target="../media/image9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90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hyperlink" Target="https://arxiv.org/abs/1411.1784" TargetMode="External"/><Relationship Id="rId4" Type="http://schemas.openxmlformats.org/officeDocument/2006/relationships/image" Target="../media/image73.png"/><Relationship Id="rId9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11.1784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1.06434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1.06434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610.09585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arxiv.org/abs/1701.0787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learning-with-minibatch-wasserstein-d87dcf52efb5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learning-with-minibatch-wasserstein-d87dcf52efb5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8.emf"/><Relationship Id="rId4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1.png"/><Relationship Id="rId4" Type="http://schemas.openxmlformats.org/officeDocument/2006/relationships/hyperlink" Target="https://towardsdatascience.com/learning-with-minibatch-wasserstein-d87dcf52efb5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6.png"/><Relationship Id="rId4" Type="http://schemas.openxmlformats.org/officeDocument/2006/relationships/image" Target="../media/image1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5957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5.08318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tif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hyperlink" Target="https://arxiv.org/abs/1811.08295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arxiv.org/abs/2007.11133" TargetMode="External"/><Relationship Id="rId5" Type="http://schemas.openxmlformats.org/officeDocument/2006/relationships/image" Target="../media/image140.png"/><Relationship Id="rId4" Type="http://schemas.openxmlformats.org/officeDocument/2006/relationships/hyperlink" Target="https://github.com/hindupuravinash/the-gan-zoo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4468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ribnet/plat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umith/ganhack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arxiv.org/abs/1703.10593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Lecture  30: Generative Adversarial Networks (GANS) – part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 some games there are unbounded resources. For example, in a game of poker, the pot can theoretically get larger and larger without limit. </a:t>
            </a:r>
          </a:p>
          <a:p>
            <a:endParaRPr lang="en-US" sz="2400" dirty="0"/>
          </a:p>
          <a:p>
            <a:r>
              <a:rPr lang="en-US" sz="2400" b="1" dirty="0"/>
              <a:t>Zero-sum game</a:t>
            </a:r>
            <a:r>
              <a:rPr lang="en-US" sz="2400" dirty="0"/>
              <a:t>:  Players compete for a fixed and limited pool of resources. Players compete for resources, claiming them and each player’s total number of resources can change, but the total number of resources remain constant.</a:t>
            </a:r>
          </a:p>
          <a:p>
            <a:endParaRPr lang="en-US" sz="2400" dirty="0"/>
          </a:p>
          <a:p>
            <a:r>
              <a:rPr lang="en-US" sz="2400" dirty="0"/>
              <a:t>In zero-sum games each player can try to set things up so that the other player’s best move is of as little advantage as possible. This is called a </a:t>
            </a:r>
            <a:r>
              <a:rPr lang="en-US" sz="2400" b="1" dirty="0"/>
              <a:t>minimax</a:t>
            </a:r>
            <a:r>
              <a:rPr lang="en-US" sz="2400" dirty="0"/>
              <a:t>, or </a:t>
            </a:r>
            <a:r>
              <a:rPr lang="en-US" sz="2400" b="1" dirty="0" err="1"/>
              <a:t>minmax</a:t>
            </a:r>
            <a:r>
              <a:rPr lang="en-US" sz="2400" dirty="0"/>
              <a:t>, technique.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1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Theory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Our goal in training the GAN is to produce two networks that are each as good as they can be. In other words, we don’t end up with a “winner.” </a:t>
            </a:r>
          </a:p>
          <a:p>
            <a:endParaRPr lang="en-US" sz="2400" dirty="0"/>
          </a:p>
          <a:p>
            <a:r>
              <a:rPr lang="en-US" sz="2400" dirty="0"/>
              <a:t>Instead, both networks have reached their peak ability given the other network’s abilities to prevent it. Game theorists call this state a </a:t>
            </a:r>
            <a:r>
              <a:rPr lang="en-US" sz="2400" b="1" dirty="0"/>
              <a:t>Nash equilibrium</a:t>
            </a:r>
            <a:r>
              <a:rPr lang="en-US" sz="2400" dirty="0"/>
              <a:t>, where each network is at its best configuration with respect to the other.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71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Biggest challenge to using GANs in practice is their sensitivity to both structure and parameters. </a:t>
            </a:r>
          </a:p>
          <a:p>
            <a:endParaRPr lang="en-US" sz="2400" dirty="0"/>
          </a:p>
          <a:p>
            <a:r>
              <a:rPr lang="en-US" sz="2400" dirty="0"/>
              <a:t>If either the discriminator or generator gets better than the other too quickly, the other will never be able to catch up. </a:t>
            </a:r>
          </a:p>
          <a:p>
            <a:endParaRPr lang="en-US" sz="2400" dirty="0"/>
          </a:p>
          <a:p>
            <a:r>
              <a:rPr lang="en-US" sz="2400" dirty="0"/>
              <a:t>Also, there is no proof that they will </a:t>
            </a:r>
            <a:r>
              <a:rPr lang="en-US" sz="2400" b="1" dirty="0"/>
              <a:t>converge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chemeClr val="accent2"/>
                </a:solidFill>
              </a:rPr>
              <a:t>GANs do seem to perform very well most of the time when we find the right parameters, but there’s no guarantee beyond that.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48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Using Big Samples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Trying to train a GAN generator to produce large images, such as 1000 by 1000 pixels can be problematic. </a:t>
            </a:r>
          </a:p>
          <a:p>
            <a:endParaRPr lang="en-US" sz="2400" dirty="0"/>
          </a:p>
          <a:p>
            <a:r>
              <a:rPr lang="en-US" sz="2400" dirty="0"/>
              <a:t>The problem is that with large images, it’s easy for the discriminator to tell the generated fakes from the real images. </a:t>
            </a:r>
          </a:p>
          <a:p>
            <a:endParaRPr lang="en-US" sz="2400" dirty="0"/>
          </a:p>
          <a:p>
            <a:r>
              <a:rPr lang="en-US" sz="2400" dirty="0"/>
              <a:t>Many pixels can lead to error gradients that cause the generator’s output to move in almost random directions, rather than getting closer to matching the inputs. </a:t>
            </a:r>
          </a:p>
          <a:p>
            <a:endParaRPr lang="en-US" sz="2400" dirty="0"/>
          </a:p>
          <a:p>
            <a:r>
              <a:rPr lang="en-US" sz="2400" dirty="0"/>
              <a:t>Compute power, memory, and time to process large numbers of these big samples. 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7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Using Big Samples (</a:t>
            </a:r>
            <a:r>
              <a:rPr lang="en-US" dirty="0" err="1"/>
              <a:t>cont</a:t>
            </a:r>
            <a:r>
              <a:rPr lang="en-US" dirty="0"/>
              <a:t>)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Start by resizing the images: 512x512, 128x128, 64x64, </a:t>
            </a:r>
            <a:r>
              <a:rPr lang="mr-IN" sz="2400" dirty="0"/>
              <a:t>…</a:t>
            </a:r>
            <a:r>
              <a:rPr lang="en-US" sz="2400" dirty="0"/>
              <a:t> ,4x4.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Then build a small generator and discriminator, each with just a few layers of convolution.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Train with the 4 by 4 images until it does well.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Add a few more convolution layers to the end network, and now train them with 8 by 8 images. Again, when the results are good, add some more convolution layers to the end of each network and train them on 16 by 16 images.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/>
              <a:t>This process takes much less time to complete than if we’d trained with only the full-sized images from the start. 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1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Mode collapse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would like to use GAN to produce faces like the ones below from NVIDIA [</a:t>
            </a:r>
            <a:r>
              <a:rPr lang="en-US" dirty="0" err="1"/>
              <a:t>Karras</a:t>
            </a:r>
            <a:r>
              <a:rPr lang="en-US" dirty="0"/>
              <a:t>, Laine, </a:t>
            </a:r>
            <a:r>
              <a:rPr lang="en-US" dirty="0" err="1"/>
              <a:t>Aila</a:t>
            </a:r>
            <a:r>
              <a:rPr lang="en-US" dirty="0"/>
              <a:t> / </a:t>
            </a:r>
            <a:r>
              <a:rPr lang="en-US" dirty="0" err="1"/>
              <a:t>Nvidia</a:t>
            </a:r>
            <a:r>
              <a:rPr lang="en-US" dirty="0"/>
              <a:t>].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049" y="2385963"/>
            <a:ext cx="5133846" cy="38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19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Mode collapse (</a:t>
            </a:r>
            <a:r>
              <a:rPr lang="en-US" dirty="0" err="1"/>
              <a:t>cont</a:t>
            </a:r>
            <a:r>
              <a:rPr lang="en-US" dirty="0"/>
              <a:t>) 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generator somehow finds one image that fools the discriminator.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335" y="2362795"/>
            <a:ext cx="3773168" cy="38497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93670" y="6272137"/>
            <a:ext cx="2875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Laine,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Nvidia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]. </a:t>
            </a:r>
          </a:p>
        </p:txBody>
      </p:sp>
    </p:spTree>
    <p:extLst>
      <p:ext uri="{BB962C8B-B14F-4D97-AF65-F5344CB8AC3E}">
        <p14:creationId xmlns:p14="http://schemas.microsoft.com/office/powerpoint/2010/main" val="320660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Mode collapse (</a:t>
            </a:r>
            <a:r>
              <a:rPr lang="en-US" dirty="0" err="1"/>
              <a:t>cont</a:t>
            </a:r>
            <a:r>
              <a:rPr lang="en-US" dirty="0"/>
              <a:t>) 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0705" y="1072310"/>
            <a:ext cx="6752003" cy="2216593"/>
          </a:xfrm>
        </p:spPr>
        <p:txBody>
          <a:bodyPr/>
          <a:lstStyle/>
          <a:p>
            <a:r>
              <a:rPr lang="en-US" sz="2400" dirty="0"/>
              <a:t>A generator could then just produce that image every time independently of the input noise. </a:t>
            </a:r>
          </a:p>
          <a:p>
            <a:r>
              <a:rPr lang="en-US" sz="2400" dirty="0"/>
              <a:t>The discriminator will always say it is real, so the generator has accomplished its goal and stops learning.</a:t>
            </a:r>
          </a:p>
          <a:p>
            <a:endParaRPr lang="en-US" sz="2400" dirty="0"/>
          </a:p>
          <a:p>
            <a:r>
              <a:rPr lang="en-US" sz="2400" b="1" dirty="0"/>
              <a:t>However</a:t>
            </a:r>
            <a:r>
              <a:rPr lang="en-US" sz="2400" dirty="0"/>
              <a:t>: The problem is that every sample made by the generator is identical.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15" y="983807"/>
            <a:ext cx="3773168" cy="38497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10107" y="6456803"/>
            <a:ext cx="2875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Laine,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Nvidia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]. </a:t>
            </a:r>
          </a:p>
        </p:txBody>
      </p:sp>
      <p:sp>
        <p:nvSpPr>
          <p:cNvPr id="5" name="Rectangle 4"/>
          <p:cNvSpPr/>
          <p:nvPr/>
        </p:nvSpPr>
        <p:spPr>
          <a:xfrm>
            <a:off x="833414" y="5185329"/>
            <a:ext cx="110092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This problem of producing just one successful output over and over is called </a:t>
            </a:r>
            <a:r>
              <a:rPr lang="en-US" sz="2400" b="1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mode collapse</a:t>
            </a:r>
            <a:r>
              <a:rPr lang="en-US" sz="2400" dirty="0">
                <a:solidFill>
                  <a:schemeClr val="tx2"/>
                </a:solidFill>
                <a:latin typeface="Karla" charset="0"/>
                <a:ea typeface="Karla" charset="0"/>
                <a:cs typeface="Karla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89555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Modal collapse (</a:t>
            </a:r>
            <a:r>
              <a:rPr lang="en-US" dirty="0" err="1"/>
              <a:t>cont</a:t>
            </a:r>
            <a:r>
              <a:rPr lang="en-US" dirty="0"/>
              <a:t>) 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327" y="1212407"/>
            <a:ext cx="10644732" cy="2216593"/>
          </a:xfrm>
        </p:spPr>
        <p:txBody>
          <a:bodyPr/>
          <a:lstStyle/>
          <a:p>
            <a:r>
              <a:rPr lang="en-US" sz="2400" dirty="0"/>
              <a:t>Much more common is when the system produces the same few outputs, or minor variations of them. 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This is called partial mode collapse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09" y="2854176"/>
            <a:ext cx="3008296" cy="29389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86836" y="2689412"/>
            <a:ext cx="64859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Solution: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Extend the loss function with an additional terms to measure the diversity of the outputs produced.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If the outputs are all the same, or nearly the same, the discriminator can assign a larger error to the result.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generator will diversify because that action will reduce the error.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Use WGAN (see below) </a:t>
            </a:r>
          </a:p>
        </p:txBody>
      </p:sp>
    </p:spTree>
    <p:extLst>
      <p:ext uri="{BB962C8B-B14F-4D97-AF65-F5344CB8AC3E}">
        <p14:creationId xmlns:p14="http://schemas.microsoft.com/office/powerpoint/2010/main" val="257068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Modal collapse (</a:t>
            </a:r>
            <a:r>
              <a:rPr lang="en-US" dirty="0" err="1"/>
              <a:t>cont</a:t>
            </a:r>
            <a:r>
              <a:rPr lang="en-US" dirty="0"/>
              <a:t>) 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  <p:pic>
        <p:nvPicPr>
          <p:cNvPr id="10" name="Google Shape;405;p52">
            <a:extLst>
              <a:ext uri="{FF2B5EF4-FFF2-40B4-BE49-F238E27FC236}">
                <a16:creationId xmlns:a16="http://schemas.microsoft.com/office/drawing/2014/main" id="{18B35501-7402-3C4B-B240-8F80382584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518" y="1356967"/>
            <a:ext cx="2692967" cy="219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10;p52">
            <a:extLst>
              <a:ext uri="{FF2B5EF4-FFF2-40B4-BE49-F238E27FC236}">
                <a16:creationId xmlns:a16="http://schemas.microsoft.com/office/drawing/2014/main" id="{5A20A8AC-F23C-1647-AB45-5CED3F3B2B3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0" y="4149468"/>
            <a:ext cx="11785600" cy="1814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19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24" y="0"/>
            <a:ext cx="6912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2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Modal collapse (</a:t>
            </a:r>
            <a:r>
              <a:rPr lang="en-US" dirty="0" err="1"/>
              <a:t>cont</a:t>
            </a:r>
            <a:r>
              <a:rPr lang="en-US" dirty="0"/>
              <a:t>) 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20</a:t>
            </a:fld>
            <a:endParaRPr lang="en-US"/>
          </a:p>
        </p:txBody>
      </p:sp>
      <p:pic>
        <p:nvPicPr>
          <p:cNvPr id="6" name="Google Shape;418;p53">
            <a:extLst>
              <a:ext uri="{FF2B5EF4-FFF2-40B4-BE49-F238E27FC236}">
                <a16:creationId xmlns:a16="http://schemas.microsoft.com/office/drawing/2014/main" id="{1805F5E2-48DA-654C-96E8-442C286118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4871" y="1477236"/>
            <a:ext cx="7402267" cy="37011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19;p53">
            <a:extLst>
              <a:ext uri="{FF2B5EF4-FFF2-40B4-BE49-F238E27FC236}">
                <a16:creationId xmlns:a16="http://schemas.microsoft.com/office/drawing/2014/main" id="{1083A620-010C-DE4D-8E77-0F6019621EE5}"/>
              </a:ext>
            </a:extLst>
          </p:cNvPr>
          <p:cNvSpPr txBox="1"/>
          <p:nvPr/>
        </p:nvSpPr>
        <p:spPr>
          <a:xfrm>
            <a:off x="1171708" y="5942033"/>
            <a:ext cx="7506000" cy="6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Credit: G. Garcia et al. 2018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3571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3EC7-5B6C-5D42-AB9F-3FC44813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Evaluating GANs: Why is it challenging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9688B-7653-3A48-AF55-B636ACF2D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21</a:t>
            </a:fld>
            <a:endParaRPr lang="en-US"/>
          </a:p>
        </p:txBody>
      </p:sp>
      <p:pic>
        <p:nvPicPr>
          <p:cNvPr id="8" name="Google Shape;435;p55">
            <a:extLst>
              <a:ext uri="{FF2B5EF4-FFF2-40B4-BE49-F238E27FC236}">
                <a16:creationId xmlns:a16="http://schemas.microsoft.com/office/drawing/2014/main" id="{CCA324B4-E0D5-454A-B8D0-B87588FEC36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8649" y="2198233"/>
            <a:ext cx="1763919" cy="177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436;p55">
            <a:extLst>
              <a:ext uri="{FF2B5EF4-FFF2-40B4-BE49-F238E27FC236}">
                <a16:creationId xmlns:a16="http://schemas.microsoft.com/office/drawing/2014/main" id="{B8BC49E2-6EEB-634B-B32C-B67D6C463D34}"/>
              </a:ext>
            </a:extLst>
          </p:cNvPr>
          <p:cNvCxnSpPr/>
          <p:nvPr/>
        </p:nvCxnSpPr>
        <p:spPr>
          <a:xfrm>
            <a:off x="1967807" y="4003033"/>
            <a:ext cx="909600" cy="492800"/>
          </a:xfrm>
          <a:prstGeom prst="straightConnector1">
            <a:avLst/>
          </a:prstGeom>
          <a:noFill/>
          <a:ln w="19050" cap="flat" cmpd="sng">
            <a:solidFill>
              <a:srgbClr val="FFAB40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0" name="Google Shape;437;p55">
            <a:extLst>
              <a:ext uri="{FF2B5EF4-FFF2-40B4-BE49-F238E27FC236}">
                <a16:creationId xmlns:a16="http://schemas.microsoft.com/office/drawing/2014/main" id="{13526584-7B54-C245-8936-6A9F4FB98ECB}"/>
              </a:ext>
            </a:extLst>
          </p:cNvPr>
          <p:cNvGrpSpPr/>
          <p:nvPr/>
        </p:nvGrpSpPr>
        <p:grpSpPr>
          <a:xfrm>
            <a:off x="2128363" y="4520841"/>
            <a:ext cx="1667436" cy="975656"/>
            <a:chOff x="1610172" y="2820681"/>
            <a:chExt cx="1250577" cy="731742"/>
          </a:xfrm>
        </p:grpSpPr>
        <p:sp>
          <p:nvSpPr>
            <p:cNvPr id="11" name="Google Shape;438;p55">
              <a:extLst>
                <a:ext uri="{FF2B5EF4-FFF2-40B4-BE49-F238E27FC236}">
                  <a16:creationId xmlns:a16="http://schemas.microsoft.com/office/drawing/2014/main" id="{09C31C0D-A7F7-9C42-BEDB-7CF87747B8A2}"/>
                </a:ext>
              </a:extLst>
            </p:cNvPr>
            <p:cNvSpPr/>
            <p:nvPr/>
          </p:nvSpPr>
          <p:spPr>
            <a:xfrm rot="10800000">
              <a:off x="1610172" y="2820681"/>
              <a:ext cx="1250577" cy="731742"/>
            </a:xfrm>
            <a:custGeom>
              <a:avLst/>
              <a:gdLst/>
              <a:ahLst/>
              <a:cxnLst/>
              <a:rect l="l" t="t" r="r" b="b"/>
              <a:pathLst>
                <a:path w="1250577" h="1009299" extrusionOk="0">
                  <a:moveTo>
                    <a:pt x="0" y="1009296"/>
                  </a:moveTo>
                  <a:lnTo>
                    <a:pt x="252324" y="0"/>
                  </a:lnTo>
                  <a:lnTo>
                    <a:pt x="998253" y="0"/>
                  </a:lnTo>
                  <a:lnTo>
                    <a:pt x="1250577" y="1009299"/>
                  </a:lnTo>
                  <a:lnTo>
                    <a:pt x="0" y="1009296"/>
                  </a:lnTo>
                  <a:close/>
                </a:path>
              </a:pathLst>
            </a:custGeom>
            <a:solidFill>
              <a:srgbClr val="FFAB4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4450" dist="27940" dir="5400000" algn="ctr">
                <a:srgbClr val="000000">
                  <a:alpha val="31760"/>
                </a:srgbClr>
              </a:outerShdw>
            </a:effectLst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" name="Google Shape;439;p55" descr="p(y|x)" title="MathEquation,#000000">
              <a:extLst>
                <a:ext uri="{FF2B5EF4-FFF2-40B4-BE49-F238E27FC236}">
                  <a16:creationId xmlns:a16="http://schemas.microsoft.com/office/drawing/2014/main" id="{FBEAE3F5-93EE-2F45-A83E-EA371555E0B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46825" y="3059550"/>
              <a:ext cx="577272" cy="254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" name="Google Shape;440;p55">
            <a:extLst>
              <a:ext uri="{FF2B5EF4-FFF2-40B4-BE49-F238E27FC236}">
                <a16:creationId xmlns:a16="http://schemas.microsoft.com/office/drawing/2014/main" id="{C8ABB57C-9187-1C48-B4A4-86144E9E3F7A}"/>
              </a:ext>
            </a:extLst>
          </p:cNvPr>
          <p:cNvCxnSpPr/>
          <p:nvPr/>
        </p:nvCxnSpPr>
        <p:spPr>
          <a:xfrm flipH="1">
            <a:off x="2961067" y="5496484"/>
            <a:ext cx="2000" cy="475200"/>
          </a:xfrm>
          <a:prstGeom prst="straightConnector1">
            <a:avLst/>
          </a:prstGeom>
          <a:noFill/>
          <a:ln w="19050" cap="flat" cmpd="sng">
            <a:solidFill>
              <a:srgbClr val="FFAB4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" name="Google Shape;441;p55">
            <a:extLst>
              <a:ext uri="{FF2B5EF4-FFF2-40B4-BE49-F238E27FC236}">
                <a16:creationId xmlns:a16="http://schemas.microsoft.com/office/drawing/2014/main" id="{C49D3178-7050-9349-B8B9-0309D71BCDD0}"/>
              </a:ext>
            </a:extLst>
          </p:cNvPr>
          <p:cNvSpPr/>
          <p:nvPr/>
        </p:nvSpPr>
        <p:spPr>
          <a:xfrm>
            <a:off x="1925284" y="6039300"/>
            <a:ext cx="2073600" cy="6412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Cheeseburger</a:t>
            </a:r>
            <a:endParaRPr sz="2400"/>
          </a:p>
        </p:txBody>
      </p:sp>
      <p:pic>
        <p:nvPicPr>
          <p:cNvPr id="15" name="Google Shape;442;p55">
            <a:extLst>
              <a:ext uri="{FF2B5EF4-FFF2-40B4-BE49-F238E27FC236}">
                <a16:creationId xmlns:a16="http://schemas.microsoft.com/office/drawing/2014/main" id="{BC2DFD2B-A489-434A-8168-182DD96901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9991" y="2198100"/>
            <a:ext cx="1763933" cy="1779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43;p55">
            <a:extLst>
              <a:ext uri="{FF2B5EF4-FFF2-40B4-BE49-F238E27FC236}">
                <a16:creationId xmlns:a16="http://schemas.microsoft.com/office/drawing/2014/main" id="{CA0BA5B3-0354-8A4A-9E66-A2AB9F0D9BE3}"/>
              </a:ext>
            </a:extLst>
          </p:cNvPr>
          <p:cNvSpPr/>
          <p:nvPr/>
        </p:nvSpPr>
        <p:spPr>
          <a:xfrm>
            <a:off x="1925284" y="6039300"/>
            <a:ext cx="2073600" cy="6412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Pomeranian</a:t>
            </a:r>
            <a:endParaRPr sz="2400"/>
          </a:p>
        </p:txBody>
      </p:sp>
      <p:cxnSp>
        <p:nvCxnSpPr>
          <p:cNvPr id="17" name="Google Shape;444;p55">
            <a:extLst>
              <a:ext uri="{FF2B5EF4-FFF2-40B4-BE49-F238E27FC236}">
                <a16:creationId xmlns:a16="http://schemas.microsoft.com/office/drawing/2014/main" id="{337A5C86-1910-5745-BA10-F722A4629D7E}"/>
              </a:ext>
            </a:extLst>
          </p:cNvPr>
          <p:cNvCxnSpPr/>
          <p:nvPr/>
        </p:nvCxnSpPr>
        <p:spPr>
          <a:xfrm>
            <a:off x="6096000" y="1297767"/>
            <a:ext cx="0" cy="4622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Google Shape;445;p55" descr="z" title="MathEquation,#000000">
            <a:extLst>
              <a:ext uri="{FF2B5EF4-FFF2-40B4-BE49-F238E27FC236}">
                <a16:creationId xmlns:a16="http://schemas.microsoft.com/office/drawing/2014/main" id="{84523BA4-7397-A34D-A0D9-90EA245D62A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9533" y="1781634"/>
            <a:ext cx="244747" cy="3386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446;p55">
            <a:extLst>
              <a:ext uri="{FF2B5EF4-FFF2-40B4-BE49-F238E27FC236}">
                <a16:creationId xmlns:a16="http://schemas.microsoft.com/office/drawing/2014/main" id="{2F241534-DD78-6D47-A959-E4B58177977A}"/>
              </a:ext>
            </a:extLst>
          </p:cNvPr>
          <p:cNvGrpSpPr/>
          <p:nvPr/>
        </p:nvGrpSpPr>
        <p:grpSpPr>
          <a:xfrm>
            <a:off x="8228179" y="2315867"/>
            <a:ext cx="1667436" cy="1223732"/>
            <a:chOff x="6347509" y="1133900"/>
            <a:chExt cx="1250577" cy="917799"/>
          </a:xfrm>
        </p:grpSpPr>
        <p:sp>
          <p:nvSpPr>
            <p:cNvPr id="20" name="Google Shape;447;p55">
              <a:extLst>
                <a:ext uri="{FF2B5EF4-FFF2-40B4-BE49-F238E27FC236}">
                  <a16:creationId xmlns:a16="http://schemas.microsoft.com/office/drawing/2014/main" id="{70D0D927-2970-1E44-86E4-2ECB9B6541A2}"/>
                </a:ext>
              </a:extLst>
            </p:cNvPr>
            <p:cNvSpPr/>
            <p:nvPr/>
          </p:nvSpPr>
          <p:spPr>
            <a:xfrm>
              <a:off x="6347509" y="1226931"/>
              <a:ext cx="1250577" cy="731742"/>
            </a:xfrm>
            <a:custGeom>
              <a:avLst/>
              <a:gdLst/>
              <a:ahLst/>
              <a:cxnLst/>
              <a:rect l="l" t="t" r="r" b="b"/>
              <a:pathLst>
                <a:path w="1250577" h="1009299" extrusionOk="0">
                  <a:moveTo>
                    <a:pt x="0" y="1009296"/>
                  </a:moveTo>
                  <a:lnTo>
                    <a:pt x="252324" y="0"/>
                  </a:lnTo>
                  <a:lnTo>
                    <a:pt x="998253" y="0"/>
                  </a:lnTo>
                  <a:lnTo>
                    <a:pt x="1250577" y="1009299"/>
                  </a:lnTo>
                  <a:lnTo>
                    <a:pt x="0" y="1009296"/>
                  </a:lnTo>
                  <a:close/>
                </a:path>
              </a:pathLst>
            </a:custGeom>
            <a:solidFill>
              <a:srgbClr val="FFAB4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4450" dist="27940" dir="5400000" algn="ctr">
                <a:srgbClr val="000000">
                  <a:alpha val="31760"/>
                </a:srgbClr>
              </a:outerShdw>
            </a:effectLst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" name="Google Shape;448;p55" descr="G" title="MathEquation,#000000">
              <a:extLst>
                <a:ext uri="{FF2B5EF4-FFF2-40B4-BE49-F238E27FC236}">
                  <a16:creationId xmlns:a16="http://schemas.microsoft.com/office/drawing/2014/main" id="{248C16EC-EF8C-4448-B525-F54829265F7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-39425" t="-46155" r="-27631" b="-52533"/>
            <a:stretch/>
          </p:blipFill>
          <p:spPr>
            <a:xfrm>
              <a:off x="6672276" y="1133900"/>
              <a:ext cx="601024" cy="9177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" name="Google Shape;449;p55">
            <a:extLst>
              <a:ext uri="{FF2B5EF4-FFF2-40B4-BE49-F238E27FC236}">
                <a16:creationId xmlns:a16="http://schemas.microsoft.com/office/drawing/2014/main" id="{5E7FB25F-B811-F445-8F2E-FCF13A741DB8}"/>
              </a:ext>
            </a:extLst>
          </p:cNvPr>
          <p:cNvCxnSpPr/>
          <p:nvPr/>
        </p:nvCxnSpPr>
        <p:spPr>
          <a:xfrm flipH="1">
            <a:off x="9060884" y="2120284"/>
            <a:ext cx="2000" cy="331200"/>
          </a:xfrm>
          <a:prstGeom prst="straightConnector1">
            <a:avLst/>
          </a:prstGeom>
          <a:noFill/>
          <a:ln w="19050" cap="flat" cmpd="sng">
            <a:solidFill>
              <a:srgbClr val="FFAB4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3" name="Google Shape;450;p55">
            <a:extLst>
              <a:ext uri="{FF2B5EF4-FFF2-40B4-BE49-F238E27FC236}">
                <a16:creationId xmlns:a16="http://schemas.microsoft.com/office/drawing/2014/main" id="{CAF001A4-C302-A54C-8A0B-0F48A27AD41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6850" y="4008767"/>
            <a:ext cx="1742701" cy="17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451;p55">
            <a:extLst>
              <a:ext uri="{FF2B5EF4-FFF2-40B4-BE49-F238E27FC236}">
                <a16:creationId xmlns:a16="http://schemas.microsoft.com/office/drawing/2014/main" id="{7A3C685A-2973-004B-9141-0BA932F759B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84268" y="4008701"/>
            <a:ext cx="1783945" cy="177993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452;p55">
            <a:extLst>
              <a:ext uri="{FF2B5EF4-FFF2-40B4-BE49-F238E27FC236}">
                <a16:creationId xmlns:a16="http://schemas.microsoft.com/office/drawing/2014/main" id="{4DF5F9C2-553D-884A-872F-976AFE5C9281}"/>
              </a:ext>
            </a:extLst>
          </p:cNvPr>
          <p:cNvSpPr txBox="1"/>
          <p:nvPr/>
        </p:nvSpPr>
        <p:spPr>
          <a:xfrm>
            <a:off x="8721867" y="5788567"/>
            <a:ext cx="6548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??</a:t>
            </a:r>
            <a:endParaRPr sz="2400"/>
          </a:p>
        </p:txBody>
      </p:sp>
      <p:sp>
        <p:nvSpPr>
          <p:cNvPr id="26" name="Google Shape;453;p55">
            <a:extLst>
              <a:ext uri="{FF2B5EF4-FFF2-40B4-BE49-F238E27FC236}">
                <a16:creationId xmlns:a16="http://schemas.microsoft.com/office/drawing/2014/main" id="{026864ED-6E14-474E-A65A-188388C4C035}"/>
              </a:ext>
            </a:extLst>
          </p:cNvPr>
          <p:cNvSpPr txBox="1"/>
          <p:nvPr/>
        </p:nvSpPr>
        <p:spPr>
          <a:xfrm>
            <a:off x="7969695" y="6094684"/>
            <a:ext cx="3408111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Could we use D?</a:t>
            </a:r>
            <a:endParaRPr sz="2400" dirty="0"/>
          </a:p>
        </p:txBody>
      </p:sp>
      <p:grpSp>
        <p:nvGrpSpPr>
          <p:cNvPr id="27" name="Google Shape;454;p55">
            <a:extLst>
              <a:ext uri="{FF2B5EF4-FFF2-40B4-BE49-F238E27FC236}">
                <a16:creationId xmlns:a16="http://schemas.microsoft.com/office/drawing/2014/main" id="{CE162B02-70FF-3E4C-A027-755D8C29E075}"/>
              </a:ext>
            </a:extLst>
          </p:cNvPr>
          <p:cNvGrpSpPr/>
          <p:nvPr/>
        </p:nvGrpSpPr>
        <p:grpSpPr>
          <a:xfrm>
            <a:off x="7272416" y="6170633"/>
            <a:ext cx="3695797" cy="509860"/>
            <a:chOff x="210675" y="4191800"/>
            <a:chExt cx="3661500" cy="806400"/>
          </a:xfrm>
        </p:grpSpPr>
        <p:cxnSp>
          <p:nvCxnSpPr>
            <p:cNvPr id="28" name="Google Shape;455;p55">
              <a:extLst>
                <a:ext uri="{FF2B5EF4-FFF2-40B4-BE49-F238E27FC236}">
                  <a16:creationId xmlns:a16="http://schemas.microsoft.com/office/drawing/2014/main" id="{6BE121C2-562B-414F-9EA5-3A3798B0B880}"/>
                </a:ext>
              </a:extLst>
            </p:cNvPr>
            <p:cNvCxnSpPr/>
            <p:nvPr/>
          </p:nvCxnSpPr>
          <p:spPr>
            <a:xfrm>
              <a:off x="210675" y="4191800"/>
              <a:ext cx="3661500" cy="7845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56;p55">
              <a:extLst>
                <a:ext uri="{FF2B5EF4-FFF2-40B4-BE49-F238E27FC236}">
                  <a16:creationId xmlns:a16="http://schemas.microsoft.com/office/drawing/2014/main" id="{B823B2B4-EEB2-AB4D-B83D-FCB4F038AFCA}"/>
                </a:ext>
              </a:extLst>
            </p:cNvPr>
            <p:cNvCxnSpPr/>
            <p:nvPr/>
          </p:nvCxnSpPr>
          <p:spPr>
            <a:xfrm rot="10800000" flipH="1">
              <a:off x="239750" y="4199000"/>
              <a:ext cx="3603300" cy="7992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0" name="Google Shape;457;p55">
            <a:extLst>
              <a:ext uri="{FF2B5EF4-FFF2-40B4-BE49-F238E27FC236}">
                <a16:creationId xmlns:a16="http://schemas.microsoft.com/office/drawing/2014/main" id="{01505A90-05DF-8B44-A7A6-FF825D7431A1}"/>
              </a:ext>
            </a:extLst>
          </p:cNvPr>
          <p:cNvCxnSpPr/>
          <p:nvPr/>
        </p:nvCxnSpPr>
        <p:spPr>
          <a:xfrm flipH="1">
            <a:off x="3076357" y="4030387"/>
            <a:ext cx="904000" cy="474400"/>
          </a:xfrm>
          <a:prstGeom prst="straightConnector1">
            <a:avLst/>
          </a:prstGeom>
          <a:noFill/>
          <a:ln w="19050" cap="flat" cmpd="sng">
            <a:solidFill>
              <a:srgbClr val="FFAB4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" name="Google Shape;458;p55">
            <a:extLst>
              <a:ext uri="{FF2B5EF4-FFF2-40B4-BE49-F238E27FC236}">
                <a16:creationId xmlns:a16="http://schemas.microsoft.com/office/drawing/2014/main" id="{CCC45319-C48D-7248-862F-7F2B8C27BD14}"/>
              </a:ext>
            </a:extLst>
          </p:cNvPr>
          <p:cNvCxnSpPr/>
          <p:nvPr/>
        </p:nvCxnSpPr>
        <p:spPr>
          <a:xfrm>
            <a:off x="9062907" y="3465733"/>
            <a:ext cx="909600" cy="492800"/>
          </a:xfrm>
          <a:prstGeom prst="straightConnector1">
            <a:avLst/>
          </a:prstGeom>
          <a:noFill/>
          <a:ln w="19050" cap="flat" cmpd="sng">
            <a:solidFill>
              <a:srgbClr val="FFAB4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" name="Google Shape;459;p55">
            <a:extLst>
              <a:ext uri="{FF2B5EF4-FFF2-40B4-BE49-F238E27FC236}">
                <a16:creationId xmlns:a16="http://schemas.microsoft.com/office/drawing/2014/main" id="{236C6494-1968-E84C-B790-10211CC30FA4}"/>
              </a:ext>
            </a:extLst>
          </p:cNvPr>
          <p:cNvCxnSpPr/>
          <p:nvPr/>
        </p:nvCxnSpPr>
        <p:spPr>
          <a:xfrm flipH="1">
            <a:off x="8158891" y="3474953"/>
            <a:ext cx="904000" cy="474400"/>
          </a:xfrm>
          <a:prstGeom prst="straightConnector1">
            <a:avLst/>
          </a:prstGeom>
          <a:noFill/>
          <a:ln w="19050" cap="flat" cmpd="sng">
            <a:solidFill>
              <a:srgbClr val="FFAB4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3" name="Google Shape;460;p55">
            <a:extLst>
              <a:ext uri="{FF2B5EF4-FFF2-40B4-BE49-F238E27FC236}">
                <a16:creationId xmlns:a16="http://schemas.microsoft.com/office/drawing/2014/main" id="{00146335-286E-4644-B97D-804EB9706477}"/>
              </a:ext>
            </a:extLst>
          </p:cNvPr>
          <p:cNvSpPr txBox="1"/>
          <p:nvPr/>
        </p:nvSpPr>
        <p:spPr>
          <a:xfrm>
            <a:off x="518966" y="1356967"/>
            <a:ext cx="3601763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Supervised Learning</a:t>
            </a:r>
            <a:endParaRPr sz="2400" dirty="0"/>
          </a:p>
        </p:txBody>
      </p:sp>
      <p:sp>
        <p:nvSpPr>
          <p:cNvPr id="34" name="Google Shape;461;p55">
            <a:extLst>
              <a:ext uri="{FF2B5EF4-FFF2-40B4-BE49-F238E27FC236}">
                <a16:creationId xmlns:a16="http://schemas.microsoft.com/office/drawing/2014/main" id="{5F88716B-10D2-EB4F-B5F3-2ED7C121740B}"/>
              </a:ext>
            </a:extLst>
          </p:cNvPr>
          <p:cNvSpPr txBox="1"/>
          <p:nvPr/>
        </p:nvSpPr>
        <p:spPr>
          <a:xfrm>
            <a:off x="6187433" y="1356967"/>
            <a:ext cx="24968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GANs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165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3EC7-5B6C-5D42-AB9F-3FC44813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Evaluating GANs: 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What do we want from a Generator? 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9688B-7653-3A48-AF55-B636ACF2D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22</a:t>
            </a:fld>
            <a:endParaRPr lang="en-US"/>
          </a:p>
        </p:txBody>
      </p:sp>
      <p:sp>
        <p:nvSpPr>
          <p:cNvPr id="35" name="Google Shape;469;p56">
            <a:extLst>
              <a:ext uri="{FF2B5EF4-FFF2-40B4-BE49-F238E27FC236}">
                <a16:creationId xmlns:a16="http://schemas.microsoft.com/office/drawing/2014/main" id="{FE80D89E-5952-A049-8E63-21882CF99388}"/>
              </a:ext>
            </a:extLst>
          </p:cNvPr>
          <p:cNvSpPr txBox="1"/>
          <p:nvPr/>
        </p:nvSpPr>
        <p:spPr>
          <a:xfrm>
            <a:off x="415600" y="1356967"/>
            <a:ext cx="3847642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dirty="0"/>
              <a:t>Fidelity</a:t>
            </a:r>
            <a:r>
              <a:rPr lang="en" sz="2400" dirty="0"/>
              <a:t>: quality of images</a:t>
            </a:r>
            <a:endParaRPr sz="2400" dirty="0"/>
          </a:p>
        </p:txBody>
      </p:sp>
      <p:pic>
        <p:nvPicPr>
          <p:cNvPr id="36" name="Google Shape;470;p56">
            <a:extLst>
              <a:ext uri="{FF2B5EF4-FFF2-40B4-BE49-F238E27FC236}">
                <a16:creationId xmlns:a16="http://schemas.microsoft.com/office/drawing/2014/main" id="{32B4F3BB-A56D-E745-8660-150E3C3B41E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11120" y="2035367"/>
            <a:ext cx="6324147" cy="3597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471;p56">
            <a:extLst>
              <a:ext uri="{FF2B5EF4-FFF2-40B4-BE49-F238E27FC236}">
                <a16:creationId xmlns:a16="http://schemas.microsoft.com/office/drawing/2014/main" id="{E94316E0-4BFB-0346-9EE2-25C5DC0349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13"/>
          <a:stretch/>
        </p:blipFill>
        <p:spPr>
          <a:xfrm>
            <a:off x="415600" y="2035367"/>
            <a:ext cx="3553800" cy="3597133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472;p56">
            <a:extLst>
              <a:ext uri="{FF2B5EF4-FFF2-40B4-BE49-F238E27FC236}">
                <a16:creationId xmlns:a16="http://schemas.microsoft.com/office/drawing/2014/main" id="{5CDA9A48-5FA1-CE4C-BEEF-9CF4295E3FBD}"/>
              </a:ext>
            </a:extLst>
          </p:cNvPr>
          <p:cNvSpPr txBox="1"/>
          <p:nvPr/>
        </p:nvSpPr>
        <p:spPr>
          <a:xfrm>
            <a:off x="5311133" y="1356967"/>
            <a:ext cx="3995200" cy="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Diversity</a:t>
            </a:r>
            <a:r>
              <a:rPr lang="en" sz="2400"/>
              <a:t>: variety of images</a:t>
            </a:r>
            <a:endParaRPr sz="2400"/>
          </a:p>
        </p:txBody>
      </p:sp>
      <p:sp>
        <p:nvSpPr>
          <p:cNvPr id="39" name="Google Shape;473;p56">
            <a:extLst>
              <a:ext uri="{FF2B5EF4-FFF2-40B4-BE49-F238E27FC236}">
                <a16:creationId xmlns:a16="http://schemas.microsoft.com/office/drawing/2014/main" id="{C34F56E2-052D-3C47-85E5-4B52C69055D8}"/>
              </a:ext>
            </a:extLst>
          </p:cNvPr>
          <p:cNvSpPr txBox="1"/>
          <p:nvPr/>
        </p:nvSpPr>
        <p:spPr>
          <a:xfrm>
            <a:off x="0" y="6461067"/>
            <a:ext cx="5638400" cy="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[A Google intern built the AI behind these shockingly good fake images]</a:t>
            </a:r>
            <a:endParaRPr sz="1333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58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How to evaluate the models  ? 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7"/>
          <p:cNvSpPr txBox="1">
            <a:spLocks noGrp="1"/>
          </p:cNvSpPr>
          <p:nvPr>
            <p:ph type="title"/>
          </p:nvPr>
        </p:nvSpPr>
        <p:spPr>
          <a:xfrm>
            <a:off x="415600" y="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>
                <a:latin typeface="Calibri"/>
                <a:ea typeface="Calibri"/>
                <a:cs typeface="Calibri"/>
                <a:sym typeface="Calibri"/>
              </a:rPr>
              <a:t>Evaluating GANs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7"/>
          <p:cNvSpPr txBox="1"/>
          <p:nvPr/>
        </p:nvSpPr>
        <p:spPr>
          <a:xfrm>
            <a:off x="415600" y="1758333"/>
            <a:ext cx="5578000" cy="31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annotators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/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23323"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inception Score (IS)</a:t>
            </a:r>
            <a:b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23323"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Fréchet Inception Distance (FID)</a:t>
            </a:r>
            <a:b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23323"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Others… (IS*, SWD)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5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sp>
        <p:nvSpPr>
          <p:cNvPr id="483" name="Google Shape;483;p57"/>
          <p:cNvSpPr txBox="1"/>
          <p:nvPr/>
        </p:nvSpPr>
        <p:spPr>
          <a:xfrm>
            <a:off x="8342417" y="6217633"/>
            <a:ext cx="1605200" cy="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[Barrat et al., 2018]</a:t>
            </a:r>
            <a:endParaRPr sz="1333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386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152;p18"/>
              <p:cNvSpPr txBox="1"/>
              <p:nvPr/>
            </p:nvSpPr>
            <p:spPr>
              <a:xfrm>
                <a:off x="833414" y="996203"/>
                <a:ext cx="10070806" cy="59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Calibri"/>
                  </a:rPr>
                  <a:t>Given a generative model, we generate images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  <a:sym typeface="Calibri"/>
                          </a:rPr>
                          <m:t>𝑧</m:t>
                        </m:r>
                      </m:e>
                    </m:d>
                    <m:r>
                      <a:rPr lang="en-US" sz="2400" b="1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Calibri"/>
                  </a:rPr>
                  <a:t> </a:t>
                </a:r>
              </a:p>
              <a:p>
                <a:pPr lvl="0"/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  <a:sym typeface="Calibri"/>
                </a:endParaRPr>
              </a:p>
              <a:p>
                <a:pPr lvl="0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Calibri"/>
                  </a:rPr>
                  <a:t>In the ideal case:</a:t>
                </a:r>
              </a:p>
              <a:p>
                <a:pPr marL="457200" lvl="0" indent="-342900">
                  <a:buSzPts val="1800"/>
                  <a:buFont typeface="Calibri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𝑥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Calibri"/>
                  </a:rPr>
                  <a:t>has a diverse distribution i.e. it covers a wide range of original data distribution</a:t>
                </a:r>
              </a:p>
              <a:p>
                <a:pPr marL="457200" lvl="0" indent="-342900">
                  <a:buSzPts val="1800"/>
                  <a:buFont typeface="Calibri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Calibri"/>
                  </a:rPr>
                  <a:t> have good quality</a:t>
                </a:r>
              </a:p>
              <a:p>
                <a:pPr lvl="0"/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  <a:sym typeface="Calibri"/>
                </a:endParaRPr>
              </a:p>
              <a:p>
                <a:pPr lvl="0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Calibri"/>
                  </a:rPr>
                  <a:t>We could try to classify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Calibri"/>
                  </a:rPr>
                  <a:t>, and get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𝑝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  <a:sym typeface="Calibri"/>
                          </a:rPr>
                          <m:t>𝑦</m:t>
                        </m:r>
                      </m:e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  <a:sym typeface="Calibri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.</m:t>
                    </m:r>
                  </m:oMath>
                </a14:m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Calibri"/>
                  </a:rPr>
                  <a:t> </a:t>
                </a:r>
              </a:p>
              <a:p>
                <a:pPr lvl="0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Calibri"/>
                  </a:rPr>
                  <a:t>If 1) holds: if we put together all the classifications, we could expect a uniform distribution </a:t>
                </a:r>
                <a14:m>
                  <m:oMath xmlns:m="http://schemas.openxmlformats.org/officeDocument/2006/math">
                    <m:r>
                      <a:rPr lang="is-I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Calibri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Calibri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Calibri"/>
                  </a:rPr>
                  <a:t>should be very wide</a:t>
                </a:r>
              </a:p>
              <a:p>
                <a:pPr lvl="0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Calibri"/>
                  </a:rPr>
                  <a:t>If 2) holds: </a:t>
                </a:r>
                <a14:m>
                  <m:oMath xmlns:m="http://schemas.openxmlformats.org/officeDocument/2006/math">
                    <m:r>
                      <a:rPr lang="is-I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Calibri"/>
                      </a:rPr>
                      <m:t>→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𝑝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(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𝑥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Calibri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Calibri"/>
                  </a:rPr>
                  <a:t>should be very narrow since there shouldn’t be uncertainty when classifying</a:t>
                </a:r>
              </a:p>
              <a:p>
                <a:pPr lvl="0"/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  <a:sym typeface="Calibri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𝑝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(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𝑦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Calibri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𝑝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(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𝑦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|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𝑥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Calibri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Calibri"/>
                  </a:rPr>
                  <a:t>should be very different !</a:t>
                </a:r>
              </a:p>
              <a:p>
                <a:pPr lvl="0"/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  <a:sym typeface="Calibri"/>
                </a:endParaRPr>
              </a:p>
            </p:txBody>
          </p:sp>
        </mc:Choice>
        <mc:Fallback xmlns="">
          <p:sp>
            <p:nvSpPr>
              <p:cNvPr id="14" name="Google Shape;152;p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996203"/>
                <a:ext cx="10070806" cy="591000"/>
              </a:xfrm>
              <a:prstGeom prst="rect">
                <a:avLst/>
              </a:prstGeom>
              <a:blipFill rotWithShape="0">
                <a:blip r:embed="rId3"/>
                <a:stretch>
                  <a:fillRect l="-969" t="-8247" b="-8051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180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  <p:sp>
        <p:nvSpPr>
          <p:cNvPr id="14" name="Google Shape;152;p18"/>
          <p:cNvSpPr txBox="1"/>
          <p:nvPr/>
        </p:nvSpPr>
        <p:spPr>
          <a:xfrm>
            <a:off x="833414" y="996203"/>
            <a:ext cx="10070806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Calibri"/>
              </a:rPr>
              <a:t>In order to do this, we need a good classifier. </a:t>
            </a:r>
          </a:p>
          <a:p>
            <a:pPr lvl="0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Calibri"/>
            </a:endParaRPr>
          </a:p>
          <a:p>
            <a:pPr lvl="0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Calibri"/>
              </a:rPr>
              <a:t>In the context of images, why don’t we use the inception network,</a:t>
            </a:r>
          </a:p>
          <a:p>
            <a:pPr lvl="0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Calibri"/>
              </a:rPr>
              <a:t>and then call it inception score.</a:t>
            </a:r>
          </a:p>
          <a:p>
            <a:pPr lvl="0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Calibri"/>
            </a:endParaRPr>
          </a:p>
        </p:txBody>
      </p:sp>
      <p:pic>
        <p:nvPicPr>
          <p:cNvPr id="6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912" y="3072475"/>
            <a:ext cx="3619918" cy="2848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0005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0FE1489-EAEA-FC43-A555-E52B1DD35CCF}"/>
              </a:ext>
            </a:extLst>
          </p:cNvPr>
          <p:cNvSpPr/>
          <p:nvPr/>
        </p:nvSpPr>
        <p:spPr>
          <a:xfrm>
            <a:off x="7347978" y="2129373"/>
            <a:ext cx="1857577" cy="1775913"/>
          </a:xfrm>
          <a:prstGeom prst="roundRect">
            <a:avLst/>
          </a:prstGeom>
          <a:gradFill flip="none" rotWithShape="1">
            <a:gsLst>
              <a:gs pos="98000">
                <a:schemeClr val="tx2">
                  <a:lumMod val="20000"/>
                  <a:lumOff val="80000"/>
                </a:schemeClr>
              </a:gs>
              <a:gs pos="1000">
                <a:schemeClr val="accent1">
                  <a:lumMod val="20000"/>
                  <a:lumOff val="80000"/>
                </a:schemeClr>
              </a:gs>
              <a:gs pos="50000">
                <a:schemeClr val="tx2">
                  <a:lumMod val="20000"/>
                  <a:lumOff val="80000"/>
                </a:scheme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89523"/>
                      <a:gd name="connsiteY0" fmla="*/ 128115 h 768677"/>
                      <a:gd name="connsiteX1" fmla="*/ 128115 w 2289523"/>
                      <a:gd name="connsiteY1" fmla="*/ 0 h 768677"/>
                      <a:gd name="connsiteX2" fmla="*/ 656771 w 2289523"/>
                      <a:gd name="connsiteY2" fmla="*/ 0 h 768677"/>
                      <a:gd name="connsiteX3" fmla="*/ 1124429 w 2289523"/>
                      <a:gd name="connsiteY3" fmla="*/ 0 h 768677"/>
                      <a:gd name="connsiteX4" fmla="*/ 1673418 w 2289523"/>
                      <a:gd name="connsiteY4" fmla="*/ 0 h 768677"/>
                      <a:gd name="connsiteX5" fmla="*/ 2161408 w 2289523"/>
                      <a:gd name="connsiteY5" fmla="*/ 0 h 768677"/>
                      <a:gd name="connsiteX6" fmla="*/ 2289523 w 2289523"/>
                      <a:gd name="connsiteY6" fmla="*/ 128115 h 768677"/>
                      <a:gd name="connsiteX7" fmla="*/ 2289523 w 2289523"/>
                      <a:gd name="connsiteY7" fmla="*/ 640562 h 768677"/>
                      <a:gd name="connsiteX8" fmla="*/ 2161408 w 2289523"/>
                      <a:gd name="connsiteY8" fmla="*/ 768677 h 768677"/>
                      <a:gd name="connsiteX9" fmla="*/ 1612419 w 2289523"/>
                      <a:gd name="connsiteY9" fmla="*/ 768677 h 768677"/>
                      <a:gd name="connsiteX10" fmla="*/ 1083763 w 2289523"/>
                      <a:gd name="connsiteY10" fmla="*/ 768677 h 768677"/>
                      <a:gd name="connsiteX11" fmla="*/ 616105 w 2289523"/>
                      <a:gd name="connsiteY11" fmla="*/ 768677 h 768677"/>
                      <a:gd name="connsiteX12" fmla="*/ 128115 w 2289523"/>
                      <a:gd name="connsiteY12" fmla="*/ 768677 h 768677"/>
                      <a:gd name="connsiteX13" fmla="*/ 0 w 2289523"/>
                      <a:gd name="connsiteY13" fmla="*/ 640562 h 768677"/>
                      <a:gd name="connsiteX14" fmla="*/ 0 w 2289523"/>
                      <a:gd name="connsiteY14" fmla="*/ 128115 h 768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289523" h="768677" fill="none" extrusionOk="0">
                        <a:moveTo>
                          <a:pt x="0" y="128115"/>
                        </a:moveTo>
                        <a:cubicBezTo>
                          <a:pt x="-5607" y="45929"/>
                          <a:pt x="57630" y="-3670"/>
                          <a:pt x="128115" y="0"/>
                        </a:cubicBezTo>
                        <a:cubicBezTo>
                          <a:pt x="320759" y="-44133"/>
                          <a:pt x="511352" y="63266"/>
                          <a:pt x="656771" y="0"/>
                        </a:cubicBezTo>
                        <a:cubicBezTo>
                          <a:pt x="802190" y="-63266"/>
                          <a:pt x="1011614" y="47640"/>
                          <a:pt x="1124429" y="0"/>
                        </a:cubicBezTo>
                        <a:cubicBezTo>
                          <a:pt x="1237244" y="-47640"/>
                          <a:pt x="1410201" y="49370"/>
                          <a:pt x="1673418" y="0"/>
                        </a:cubicBezTo>
                        <a:cubicBezTo>
                          <a:pt x="1936635" y="-49370"/>
                          <a:pt x="1941903" y="40522"/>
                          <a:pt x="2161408" y="0"/>
                        </a:cubicBezTo>
                        <a:cubicBezTo>
                          <a:pt x="2240141" y="15794"/>
                          <a:pt x="2278415" y="63217"/>
                          <a:pt x="2289523" y="128115"/>
                        </a:cubicBezTo>
                        <a:cubicBezTo>
                          <a:pt x="2300866" y="237200"/>
                          <a:pt x="2251015" y="502718"/>
                          <a:pt x="2289523" y="640562"/>
                        </a:cubicBezTo>
                        <a:cubicBezTo>
                          <a:pt x="2290850" y="707235"/>
                          <a:pt x="2239549" y="776662"/>
                          <a:pt x="2161408" y="768677"/>
                        </a:cubicBezTo>
                        <a:cubicBezTo>
                          <a:pt x="1956881" y="833350"/>
                          <a:pt x="1883679" y="754784"/>
                          <a:pt x="1612419" y="768677"/>
                        </a:cubicBezTo>
                        <a:cubicBezTo>
                          <a:pt x="1341159" y="782570"/>
                          <a:pt x="1198178" y="716211"/>
                          <a:pt x="1083763" y="768677"/>
                        </a:cubicBezTo>
                        <a:cubicBezTo>
                          <a:pt x="969348" y="821143"/>
                          <a:pt x="809950" y="731774"/>
                          <a:pt x="616105" y="768677"/>
                        </a:cubicBezTo>
                        <a:cubicBezTo>
                          <a:pt x="422260" y="805580"/>
                          <a:pt x="288567" y="764541"/>
                          <a:pt x="128115" y="768677"/>
                        </a:cubicBezTo>
                        <a:cubicBezTo>
                          <a:pt x="45503" y="780678"/>
                          <a:pt x="-6130" y="724436"/>
                          <a:pt x="0" y="640562"/>
                        </a:cubicBezTo>
                        <a:cubicBezTo>
                          <a:pt x="-36047" y="490331"/>
                          <a:pt x="15562" y="285171"/>
                          <a:pt x="0" y="128115"/>
                        </a:cubicBezTo>
                        <a:close/>
                      </a:path>
                      <a:path w="2289523" h="768677" stroke="0" extrusionOk="0">
                        <a:moveTo>
                          <a:pt x="0" y="128115"/>
                        </a:moveTo>
                        <a:cubicBezTo>
                          <a:pt x="-11812" y="50073"/>
                          <a:pt x="49504" y="2948"/>
                          <a:pt x="128115" y="0"/>
                        </a:cubicBezTo>
                        <a:cubicBezTo>
                          <a:pt x="370254" y="-49761"/>
                          <a:pt x="541440" y="16639"/>
                          <a:pt x="677104" y="0"/>
                        </a:cubicBezTo>
                        <a:cubicBezTo>
                          <a:pt x="812768" y="-16639"/>
                          <a:pt x="1058298" y="38065"/>
                          <a:pt x="1165094" y="0"/>
                        </a:cubicBezTo>
                        <a:cubicBezTo>
                          <a:pt x="1271890" y="-38065"/>
                          <a:pt x="1426058" y="261"/>
                          <a:pt x="1632752" y="0"/>
                        </a:cubicBezTo>
                        <a:cubicBezTo>
                          <a:pt x="1839446" y="-261"/>
                          <a:pt x="1944835" y="18753"/>
                          <a:pt x="2161408" y="0"/>
                        </a:cubicBezTo>
                        <a:cubicBezTo>
                          <a:pt x="2238373" y="-12778"/>
                          <a:pt x="2269410" y="54279"/>
                          <a:pt x="2289523" y="128115"/>
                        </a:cubicBezTo>
                        <a:cubicBezTo>
                          <a:pt x="2340303" y="340807"/>
                          <a:pt x="2243925" y="458675"/>
                          <a:pt x="2289523" y="640562"/>
                        </a:cubicBezTo>
                        <a:cubicBezTo>
                          <a:pt x="2284812" y="719111"/>
                          <a:pt x="2231120" y="767467"/>
                          <a:pt x="2161408" y="768677"/>
                        </a:cubicBezTo>
                        <a:cubicBezTo>
                          <a:pt x="1967975" y="791824"/>
                          <a:pt x="1850555" y="741153"/>
                          <a:pt x="1693751" y="768677"/>
                        </a:cubicBezTo>
                        <a:cubicBezTo>
                          <a:pt x="1536947" y="796201"/>
                          <a:pt x="1391982" y="715345"/>
                          <a:pt x="1185427" y="768677"/>
                        </a:cubicBezTo>
                        <a:cubicBezTo>
                          <a:pt x="978872" y="822009"/>
                          <a:pt x="940074" y="740093"/>
                          <a:pt x="697437" y="768677"/>
                        </a:cubicBezTo>
                        <a:cubicBezTo>
                          <a:pt x="454800" y="797261"/>
                          <a:pt x="370867" y="715539"/>
                          <a:pt x="128115" y="768677"/>
                        </a:cubicBezTo>
                        <a:cubicBezTo>
                          <a:pt x="60705" y="764524"/>
                          <a:pt x="-6379" y="708852"/>
                          <a:pt x="0" y="640562"/>
                        </a:cubicBezTo>
                        <a:cubicBezTo>
                          <a:pt x="-59190" y="425762"/>
                          <a:pt x="47645" y="246353"/>
                          <a:pt x="0" y="12811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867DE71-0A0B-5548-BE17-4E03536D43D2}"/>
              </a:ext>
            </a:extLst>
          </p:cNvPr>
          <p:cNvSpPr/>
          <p:nvPr/>
        </p:nvSpPr>
        <p:spPr>
          <a:xfrm>
            <a:off x="5720903" y="1520774"/>
            <a:ext cx="734766" cy="768677"/>
          </a:xfrm>
          <a:prstGeom prst="round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89523"/>
                      <a:gd name="connsiteY0" fmla="*/ 128115 h 768677"/>
                      <a:gd name="connsiteX1" fmla="*/ 128115 w 2289523"/>
                      <a:gd name="connsiteY1" fmla="*/ 0 h 768677"/>
                      <a:gd name="connsiteX2" fmla="*/ 656771 w 2289523"/>
                      <a:gd name="connsiteY2" fmla="*/ 0 h 768677"/>
                      <a:gd name="connsiteX3" fmla="*/ 1124429 w 2289523"/>
                      <a:gd name="connsiteY3" fmla="*/ 0 h 768677"/>
                      <a:gd name="connsiteX4" fmla="*/ 1673418 w 2289523"/>
                      <a:gd name="connsiteY4" fmla="*/ 0 h 768677"/>
                      <a:gd name="connsiteX5" fmla="*/ 2161408 w 2289523"/>
                      <a:gd name="connsiteY5" fmla="*/ 0 h 768677"/>
                      <a:gd name="connsiteX6" fmla="*/ 2289523 w 2289523"/>
                      <a:gd name="connsiteY6" fmla="*/ 128115 h 768677"/>
                      <a:gd name="connsiteX7" fmla="*/ 2289523 w 2289523"/>
                      <a:gd name="connsiteY7" fmla="*/ 640562 h 768677"/>
                      <a:gd name="connsiteX8" fmla="*/ 2161408 w 2289523"/>
                      <a:gd name="connsiteY8" fmla="*/ 768677 h 768677"/>
                      <a:gd name="connsiteX9" fmla="*/ 1612419 w 2289523"/>
                      <a:gd name="connsiteY9" fmla="*/ 768677 h 768677"/>
                      <a:gd name="connsiteX10" fmla="*/ 1083763 w 2289523"/>
                      <a:gd name="connsiteY10" fmla="*/ 768677 h 768677"/>
                      <a:gd name="connsiteX11" fmla="*/ 616105 w 2289523"/>
                      <a:gd name="connsiteY11" fmla="*/ 768677 h 768677"/>
                      <a:gd name="connsiteX12" fmla="*/ 128115 w 2289523"/>
                      <a:gd name="connsiteY12" fmla="*/ 768677 h 768677"/>
                      <a:gd name="connsiteX13" fmla="*/ 0 w 2289523"/>
                      <a:gd name="connsiteY13" fmla="*/ 640562 h 768677"/>
                      <a:gd name="connsiteX14" fmla="*/ 0 w 2289523"/>
                      <a:gd name="connsiteY14" fmla="*/ 128115 h 768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289523" h="768677" fill="none" extrusionOk="0">
                        <a:moveTo>
                          <a:pt x="0" y="128115"/>
                        </a:moveTo>
                        <a:cubicBezTo>
                          <a:pt x="-5607" y="45929"/>
                          <a:pt x="57630" y="-3670"/>
                          <a:pt x="128115" y="0"/>
                        </a:cubicBezTo>
                        <a:cubicBezTo>
                          <a:pt x="320759" y="-44133"/>
                          <a:pt x="511352" y="63266"/>
                          <a:pt x="656771" y="0"/>
                        </a:cubicBezTo>
                        <a:cubicBezTo>
                          <a:pt x="802190" y="-63266"/>
                          <a:pt x="1011614" y="47640"/>
                          <a:pt x="1124429" y="0"/>
                        </a:cubicBezTo>
                        <a:cubicBezTo>
                          <a:pt x="1237244" y="-47640"/>
                          <a:pt x="1410201" y="49370"/>
                          <a:pt x="1673418" y="0"/>
                        </a:cubicBezTo>
                        <a:cubicBezTo>
                          <a:pt x="1936635" y="-49370"/>
                          <a:pt x="1941903" y="40522"/>
                          <a:pt x="2161408" y="0"/>
                        </a:cubicBezTo>
                        <a:cubicBezTo>
                          <a:pt x="2240141" y="15794"/>
                          <a:pt x="2278415" y="63217"/>
                          <a:pt x="2289523" y="128115"/>
                        </a:cubicBezTo>
                        <a:cubicBezTo>
                          <a:pt x="2300866" y="237200"/>
                          <a:pt x="2251015" y="502718"/>
                          <a:pt x="2289523" y="640562"/>
                        </a:cubicBezTo>
                        <a:cubicBezTo>
                          <a:pt x="2290850" y="707235"/>
                          <a:pt x="2239549" y="776662"/>
                          <a:pt x="2161408" y="768677"/>
                        </a:cubicBezTo>
                        <a:cubicBezTo>
                          <a:pt x="1956881" y="833350"/>
                          <a:pt x="1883679" y="754784"/>
                          <a:pt x="1612419" y="768677"/>
                        </a:cubicBezTo>
                        <a:cubicBezTo>
                          <a:pt x="1341159" y="782570"/>
                          <a:pt x="1198178" y="716211"/>
                          <a:pt x="1083763" y="768677"/>
                        </a:cubicBezTo>
                        <a:cubicBezTo>
                          <a:pt x="969348" y="821143"/>
                          <a:pt x="809950" y="731774"/>
                          <a:pt x="616105" y="768677"/>
                        </a:cubicBezTo>
                        <a:cubicBezTo>
                          <a:pt x="422260" y="805580"/>
                          <a:pt x="288567" y="764541"/>
                          <a:pt x="128115" y="768677"/>
                        </a:cubicBezTo>
                        <a:cubicBezTo>
                          <a:pt x="45503" y="780678"/>
                          <a:pt x="-6130" y="724436"/>
                          <a:pt x="0" y="640562"/>
                        </a:cubicBezTo>
                        <a:cubicBezTo>
                          <a:pt x="-36047" y="490331"/>
                          <a:pt x="15562" y="285171"/>
                          <a:pt x="0" y="128115"/>
                        </a:cubicBezTo>
                        <a:close/>
                      </a:path>
                      <a:path w="2289523" h="768677" stroke="0" extrusionOk="0">
                        <a:moveTo>
                          <a:pt x="0" y="128115"/>
                        </a:moveTo>
                        <a:cubicBezTo>
                          <a:pt x="-11812" y="50073"/>
                          <a:pt x="49504" y="2948"/>
                          <a:pt x="128115" y="0"/>
                        </a:cubicBezTo>
                        <a:cubicBezTo>
                          <a:pt x="370254" y="-49761"/>
                          <a:pt x="541440" y="16639"/>
                          <a:pt x="677104" y="0"/>
                        </a:cubicBezTo>
                        <a:cubicBezTo>
                          <a:pt x="812768" y="-16639"/>
                          <a:pt x="1058298" y="38065"/>
                          <a:pt x="1165094" y="0"/>
                        </a:cubicBezTo>
                        <a:cubicBezTo>
                          <a:pt x="1271890" y="-38065"/>
                          <a:pt x="1426058" y="261"/>
                          <a:pt x="1632752" y="0"/>
                        </a:cubicBezTo>
                        <a:cubicBezTo>
                          <a:pt x="1839446" y="-261"/>
                          <a:pt x="1944835" y="18753"/>
                          <a:pt x="2161408" y="0"/>
                        </a:cubicBezTo>
                        <a:cubicBezTo>
                          <a:pt x="2238373" y="-12778"/>
                          <a:pt x="2269410" y="54279"/>
                          <a:pt x="2289523" y="128115"/>
                        </a:cubicBezTo>
                        <a:cubicBezTo>
                          <a:pt x="2340303" y="340807"/>
                          <a:pt x="2243925" y="458675"/>
                          <a:pt x="2289523" y="640562"/>
                        </a:cubicBezTo>
                        <a:cubicBezTo>
                          <a:pt x="2284812" y="719111"/>
                          <a:pt x="2231120" y="767467"/>
                          <a:pt x="2161408" y="768677"/>
                        </a:cubicBezTo>
                        <a:cubicBezTo>
                          <a:pt x="1967975" y="791824"/>
                          <a:pt x="1850555" y="741153"/>
                          <a:pt x="1693751" y="768677"/>
                        </a:cubicBezTo>
                        <a:cubicBezTo>
                          <a:pt x="1536947" y="796201"/>
                          <a:pt x="1391982" y="715345"/>
                          <a:pt x="1185427" y="768677"/>
                        </a:cubicBezTo>
                        <a:cubicBezTo>
                          <a:pt x="978872" y="822009"/>
                          <a:pt x="940074" y="740093"/>
                          <a:pt x="697437" y="768677"/>
                        </a:cubicBezTo>
                        <a:cubicBezTo>
                          <a:pt x="454800" y="797261"/>
                          <a:pt x="370867" y="715539"/>
                          <a:pt x="128115" y="768677"/>
                        </a:cubicBezTo>
                        <a:cubicBezTo>
                          <a:pt x="60705" y="764524"/>
                          <a:pt x="-6379" y="708852"/>
                          <a:pt x="0" y="640562"/>
                        </a:cubicBezTo>
                        <a:cubicBezTo>
                          <a:pt x="-59190" y="425762"/>
                          <a:pt x="47645" y="246353"/>
                          <a:pt x="0" y="12811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build a generator from GANS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51388E5-9DD3-2044-B078-B5013A6A9F6A}"/>
                  </a:ext>
                </a:extLst>
              </p:cNvPr>
              <p:cNvSpPr/>
              <p:nvPr/>
            </p:nvSpPr>
            <p:spPr>
              <a:xfrm>
                <a:off x="5739780" y="1597300"/>
                <a:ext cx="726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51388E5-9DD3-2044-B078-B5013A6A9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780" y="1597300"/>
                <a:ext cx="726545" cy="523220"/>
              </a:xfrm>
              <a:prstGeom prst="rect">
                <a:avLst/>
              </a:prstGeom>
              <a:blipFill>
                <a:blip r:embed="rId3"/>
                <a:stretch>
                  <a:fillRect l="-6897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Google Shape;12285;p47">
            <a:extLst>
              <a:ext uri="{FF2B5EF4-FFF2-40B4-BE49-F238E27FC236}">
                <a16:creationId xmlns:a16="http://schemas.microsoft.com/office/drawing/2014/main" id="{F0157C58-AF8E-644A-8D27-72D6681EFD5D}"/>
              </a:ext>
            </a:extLst>
          </p:cNvPr>
          <p:cNvCxnSpPr>
            <a:cxnSpLocks/>
          </p:cNvCxnSpPr>
          <p:nvPr/>
        </p:nvCxnSpPr>
        <p:spPr>
          <a:xfrm rot="-5400000">
            <a:off x="6427650" y="2685679"/>
            <a:ext cx="365700" cy="1029000"/>
          </a:xfrm>
          <a:prstGeom prst="bentConnector2">
            <a:avLst/>
          </a:prstGeom>
          <a:noFill/>
          <a:ln w="88900" cap="flat" cmpd="sng">
            <a:solidFill>
              <a:srgbClr val="01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" name="Google Shape;12286;p47">
            <a:extLst>
              <a:ext uri="{FF2B5EF4-FFF2-40B4-BE49-F238E27FC236}">
                <a16:creationId xmlns:a16="http://schemas.microsoft.com/office/drawing/2014/main" id="{9CB437BC-CA44-2A47-AD4E-88D9A37360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03874" y="2216917"/>
            <a:ext cx="592854" cy="1008601"/>
          </a:xfrm>
          <a:prstGeom prst="bentConnector2">
            <a:avLst/>
          </a:prstGeom>
          <a:noFill/>
          <a:ln w="88900" cap="flat" cmpd="sng">
            <a:solidFill>
              <a:srgbClr val="01B0F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5878CEC-8920-B541-B591-663885088E13}"/>
              </a:ext>
            </a:extLst>
          </p:cNvPr>
          <p:cNvGrpSpPr/>
          <p:nvPr/>
        </p:nvGrpSpPr>
        <p:grpSpPr>
          <a:xfrm>
            <a:off x="7631800" y="2390006"/>
            <a:ext cx="1365431" cy="1199561"/>
            <a:chOff x="6908261" y="3019170"/>
            <a:chExt cx="1365431" cy="1199561"/>
          </a:xfrm>
        </p:grpSpPr>
        <p:sp>
          <p:nvSpPr>
            <p:cNvPr id="60" name="Oval 180">
              <a:extLst>
                <a:ext uri="{FF2B5EF4-FFF2-40B4-BE49-F238E27FC236}">
                  <a16:creationId xmlns:a16="http://schemas.microsoft.com/office/drawing/2014/main" id="{6B3E7F20-8CA6-1B43-9D2D-45CEA3253783}"/>
                </a:ext>
              </a:extLst>
            </p:cNvPr>
            <p:cNvSpPr/>
            <p:nvPr/>
          </p:nvSpPr>
          <p:spPr>
            <a:xfrm>
              <a:off x="7796967" y="375011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1" name="Oval 181">
              <a:extLst>
                <a:ext uri="{FF2B5EF4-FFF2-40B4-BE49-F238E27FC236}">
                  <a16:creationId xmlns:a16="http://schemas.microsoft.com/office/drawing/2014/main" id="{3034C43C-8506-F044-97F1-A4007EFDD9D5}"/>
                </a:ext>
              </a:extLst>
            </p:cNvPr>
            <p:cNvSpPr/>
            <p:nvPr/>
          </p:nvSpPr>
          <p:spPr>
            <a:xfrm>
              <a:off x="6908261" y="375011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3" name="Oval 183">
              <a:extLst>
                <a:ext uri="{FF2B5EF4-FFF2-40B4-BE49-F238E27FC236}">
                  <a16:creationId xmlns:a16="http://schemas.microsoft.com/office/drawing/2014/main" id="{D5E8AE14-F9B3-894E-BE3B-394913C5FE07}"/>
                </a:ext>
              </a:extLst>
            </p:cNvPr>
            <p:cNvSpPr/>
            <p:nvPr/>
          </p:nvSpPr>
          <p:spPr>
            <a:xfrm>
              <a:off x="6908261" y="3020022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4" name="Oval 184">
              <a:extLst>
                <a:ext uri="{FF2B5EF4-FFF2-40B4-BE49-F238E27FC236}">
                  <a16:creationId xmlns:a16="http://schemas.microsoft.com/office/drawing/2014/main" id="{CF64E296-B74A-9341-9F97-05609E8B4610}"/>
                </a:ext>
              </a:extLst>
            </p:cNvPr>
            <p:cNvSpPr/>
            <p:nvPr/>
          </p:nvSpPr>
          <p:spPr>
            <a:xfrm>
              <a:off x="7796967" y="3019170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A94933E-7A4C-BF46-B118-D959B1E40EE1}"/>
              </a:ext>
            </a:extLst>
          </p:cNvPr>
          <p:cNvSpPr/>
          <p:nvPr/>
        </p:nvSpPr>
        <p:spPr>
          <a:xfrm>
            <a:off x="7241514" y="1520774"/>
            <a:ext cx="2070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Discriminator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4379AE-2226-3044-A2D9-8FFCAF0B567E}"/>
                  </a:ext>
                </a:extLst>
              </p:cNvPr>
              <p:cNvSpPr txBox="1"/>
              <p:nvPr/>
            </p:nvSpPr>
            <p:spPr>
              <a:xfrm>
                <a:off x="343205" y="4683931"/>
                <a:ext cx="15983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4379AE-2226-3044-A2D9-8FFCAF0B5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05" y="4683931"/>
                <a:ext cx="1598323" cy="492443"/>
              </a:xfrm>
              <a:prstGeom prst="rect">
                <a:avLst/>
              </a:prstGeom>
              <a:blipFill>
                <a:blip r:embed="rId4"/>
                <a:stretch>
                  <a:fillRect l="-2362" r="-8661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AA314CBB-BD87-F04C-AB1B-EE8FB36CD74A}"/>
              </a:ext>
            </a:extLst>
          </p:cNvPr>
          <p:cNvGrpSpPr/>
          <p:nvPr/>
        </p:nvGrpSpPr>
        <p:grpSpPr>
          <a:xfrm>
            <a:off x="4367745" y="3709258"/>
            <a:ext cx="2091527" cy="789655"/>
            <a:chOff x="5914762" y="3530394"/>
            <a:chExt cx="2091527" cy="789655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614423C-9B13-F245-8E16-0E70E29A24BE}"/>
                </a:ext>
              </a:extLst>
            </p:cNvPr>
            <p:cNvSpPr/>
            <p:nvPr/>
          </p:nvSpPr>
          <p:spPr>
            <a:xfrm>
              <a:off x="7271523" y="3530394"/>
              <a:ext cx="734766" cy="768677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289523"/>
                        <a:gd name="connsiteY0" fmla="*/ 128115 h 768677"/>
                        <a:gd name="connsiteX1" fmla="*/ 128115 w 2289523"/>
                        <a:gd name="connsiteY1" fmla="*/ 0 h 768677"/>
                        <a:gd name="connsiteX2" fmla="*/ 656771 w 2289523"/>
                        <a:gd name="connsiteY2" fmla="*/ 0 h 768677"/>
                        <a:gd name="connsiteX3" fmla="*/ 1124429 w 2289523"/>
                        <a:gd name="connsiteY3" fmla="*/ 0 h 768677"/>
                        <a:gd name="connsiteX4" fmla="*/ 1673418 w 2289523"/>
                        <a:gd name="connsiteY4" fmla="*/ 0 h 768677"/>
                        <a:gd name="connsiteX5" fmla="*/ 2161408 w 2289523"/>
                        <a:gd name="connsiteY5" fmla="*/ 0 h 768677"/>
                        <a:gd name="connsiteX6" fmla="*/ 2289523 w 2289523"/>
                        <a:gd name="connsiteY6" fmla="*/ 128115 h 768677"/>
                        <a:gd name="connsiteX7" fmla="*/ 2289523 w 2289523"/>
                        <a:gd name="connsiteY7" fmla="*/ 640562 h 768677"/>
                        <a:gd name="connsiteX8" fmla="*/ 2161408 w 2289523"/>
                        <a:gd name="connsiteY8" fmla="*/ 768677 h 768677"/>
                        <a:gd name="connsiteX9" fmla="*/ 1612419 w 2289523"/>
                        <a:gd name="connsiteY9" fmla="*/ 768677 h 768677"/>
                        <a:gd name="connsiteX10" fmla="*/ 1083763 w 2289523"/>
                        <a:gd name="connsiteY10" fmla="*/ 768677 h 768677"/>
                        <a:gd name="connsiteX11" fmla="*/ 616105 w 2289523"/>
                        <a:gd name="connsiteY11" fmla="*/ 768677 h 768677"/>
                        <a:gd name="connsiteX12" fmla="*/ 128115 w 2289523"/>
                        <a:gd name="connsiteY12" fmla="*/ 768677 h 768677"/>
                        <a:gd name="connsiteX13" fmla="*/ 0 w 2289523"/>
                        <a:gd name="connsiteY13" fmla="*/ 640562 h 768677"/>
                        <a:gd name="connsiteX14" fmla="*/ 0 w 2289523"/>
                        <a:gd name="connsiteY14" fmla="*/ 128115 h 768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289523" h="768677" fill="none" extrusionOk="0">
                          <a:moveTo>
                            <a:pt x="0" y="128115"/>
                          </a:moveTo>
                          <a:cubicBezTo>
                            <a:pt x="-5607" y="45929"/>
                            <a:pt x="57630" y="-3670"/>
                            <a:pt x="128115" y="0"/>
                          </a:cubicBezTo>
                          <a:cubicBezTo>
                            <a:pt x="320759" y="-44133"/>
                            <a:pt x="511352" y="63266"/>
                            <a:pt x="656771" y="0"/>
                          </a:cubicBezTo>
                          <a:cubicBezTo>
                            <a:pt x="802190" y="-63266"/>
                            <a:pt x="1011614" y="47640"/>
                            <a:pt x="1124429" y="0"/>
                          </a:cubicBezTo>
                          <a:cubicBezTo>
                            <a:pt x="1237244" y="-47640"/>
                            <a:pt x="1410201" y="49370"/>
                            <a:pt x="1673418" y="0"/>
                          </a:cubicBezTo>
                          <a:cubicBezTo>
                            <a:pt x="1936635" y="-49370"/>
                            <a:pt x="1941903" y="40522"/>
                            <a:pt x="2161408" y="0"/>
                          </a:cubicBezTo>
                          <a:cubicBezTo>
                            <a:pt x="2240141" y="15794"/>
                            <a:pt x="2278415" y="63217"/>
                            <a:pt x="2289523" y="128115"/>
                          </a:cubicBezTo>
                          <a:cubicBezTo>
                            <a:pt x="2300866" y="237200"/>
                            <a:pt x="2251015" y="502718"/>
                            <a:pt x="2289523" y="640562"/>
                          </a:cubicBezTo>
                          <a:cubicBezTo>
                            <a:pt x="2290850" y="707235"/>
                            <a:pt x="2239549" y="776662"/>
                            <a:pt x="2161408" y="768677"/>
                          </a:cubicBezTo>
                          <a:cubicBezTo>
                            <a:pt x="1956881" y="833350"/>
                            <a:pt x="1883679" y="754784"/>
                            <a:pt x="1612419" y="768677"/>
                          </a:cubicBezTo>
                          <a:cubicBezTo>
                            <a:pt x="1341159" y="782570"/>
                            <a:pt x="1198178" y="716211"/>
                            <a:pt x="1083763" y="768677"/>
                          </a:cubicBezTo>
                          <a:cubicBezTo>
                            <a:pt x="969348" y="821143"/>
                            <a:pt x="809950" y="731774"/>
                            <a:pt x="616105" y="768677"/>
                          </a:cubicBezTo>
                          <a:cubicBezTo>
                            <a:pt x="422260" y="805580"/>
                            <a:pt x="288567" y="764541"/>
                            <a:pt x="128115" y="768677"/>
                          </a:cubicBezTo>
                          <a:cubicBezTo>
                            <a:pt x="45503" y="780678"/>
                            <a:pt x="-6130" y="724436"/>
                            <a:pt x="0" y="640562"/>
                          </a:cubicBezTo>
                          <a:cubicBezTo>
                            <a:pt x="-36047" y="490331"/>
                            <a:pt x="15562" y="285171"/>
                            <a:pt x="0" y="128115"/>
                          </a:cubicBezTo>
                          <a:close/>
                        </a:path>
                        <a:path w="2289523" h="768677" stroke="0" extrusionOk="0">
                          <a:moveTo>
                            <a:pt x="0" y="128115"/>
                          </a:moveTo>
                          <a:cubicBezTo>
                            <a:pt x="-11812" y="50073"/>
                            <a:pt x="49504" y="2948"/>
                            <a:pt x="128115" y="0"/>
                          </a:cubicBezTo>
                          <a:cubicBezTo>
                            <a:pt x="370254" y="-49761"/>
                            <a:pt x="541440" y="16639"/>
                            <a:pt x="677104" y="0"/>
                          </a:cubicBezTo>
                          <a:cubicBezTo>
                            <a:pt x="812768" y="-16639"/>
                            <a:pt x="1058298" y="38065"/>
                            <a:pt x="1165094" y="0"/>
                          </a:cubicBezTo>
                          <a:cubicBezTo>
                            <a:pt x="1271890" y="-38065"/>
                            <a:pt x="1426058" y="261"/>
                            <a:pt x="1632752" y="0"/>
                          </a:cubicBezTo>
                          <a:cubicBezTo>
                            <a:pt x="1839446" y="-261"/>
                            <a:pt x="1944835" y="18753"/>
                            <a:pt x="2161408" y="0"/>
                          </a:cubicBezTo>
                          <a:cubicBezTo>
                            <a:pt x="2238373" y="-12778"/>
                            <a:pt x="2269410" y="54279"/>
                            <a:pt x="2289523" y="128115"/>
                          </a:cubicBezTo>
                          <a:cubicBezTo>
                            <a:pt x="2340303" y="340807"/>
                            <a:pt x="2243925" y="458675"/>
                            <a:pt x="2289523" y="640562"/>
                          </a:cubicBezTo>
                          <a:cubicBezTo>
                            <a:pt x="2284812" y="719111"/>
                            <a:pt x="2231120" y="767467"/>
                            <a:pt x="2161408" y="768677"/>
                          </a:cubicBezTo>
                          <a:cubicBezTo>
                            <a:pt x="1967975" y="791824"/>
                            <a:pt x="1850555" y="741153"/>
                            <a:pt x="1693751" y="768677"/>
                          </a:cubicBezTo>
                          <a:cubicBezTo>
                            <a:pt x="1536947" y="796201"/>
                            <a:pt x="1391982" y="715345"/>
                            <a:pt x="1185427" y="768677"/>
                          </a:cubicBezTo>
                          <a:cubicBezTo>
                            <a:pt x="978872" y="822009"/>
                            <a:pt x="940074" y="740093"/>
                            <a:pt x="697437" y="768677"/>
                          </a:cubicBezTo>
                          <a:cubicBezTo>
                            <a:pt x="454800" y="797261"/>
                            <a:pt x="370867" y="715539"/>
                            <a:pt x="128115" y="768677"/>
                          </a:cubicBezTo>
                          <a:cubicBezTo>
                            <a:pt x="60705" y="764524"/>
                            <a:pt x="-6379" y="708852"/>
                            <a:pt x="0" y="640562"/>
                          </a:cubicBezTo>
                          <a:cubicBezTo>
                            <a:pt x="-59190" y="425762"/>
                            <a:pt x="47645" y="246353"/>
                            <a:pt x="0" y="12811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1" name="Up Arrow 23">
              <a:extLst>
                <a:ext uri="{FF2B5EF4-FFF2-40B4-BE49-F238E27FC236}">
                  <a16:creationId xmlns:a16="http://schemas.microsoft.com/office/drawing/2014/main" id="{F1C11755-8BF8-284F-95D4-07FE168F52A8}"/>
                </a:ext>
              </a:extLst>
            </p:cNvPr>
            <p:cNvSpPr/>
            <p:nvPr/>
          </p:nvSpPr>
          <p:spPr>
            <a:xfrm rot="5400000">
              <a:off x="6129535" y="3315622"/>
              <a:ext cx="789654" cy="1219199"/>
            </a:xfrm>
            <a:custGeom>
              <a:avLst/>
              <a:gdLst>
                <a:gd name="connsiteX0" fmla="*/ 0 w 789654"/>
                <a:gd name="connsiteY0" fmla="*/ 418777 h 1219199"/>
                <a:gd name="connsiteX1" fmla="*/ 394827 w 789654"/>
                <a:gd name="connsiteY1" fmla="*/ 0 h 1219199"/>
                <a:gd name="connsiteX2" fmla="*/ 789654 w 789654"/>
                <a:gd name="connsiteY2" fmla="*/ 418777 h 1219199"/>
                <a:gd name="connsiteX3" fmla="*/ 592241 w 789654"/>
                <a:gd name="connsiteY3" fmla="*/ 418777 h 1219199"/>
                <a:gd name="connsiteX4" fmla="*/ 592241 w 789654"/>
                <a:gd name="connsiteY4" fmla="*/ 810984 h 1219199"/>
                <a:gd name="connsiteX5" fmla="*/ 592241 w 789654"/>
                <a:gd name="connsiteY5" fmla="*/ 1219199 h 1219199"/>
                <a:gd name="connsiteX6" fmla="*/ 197414 w 789654"/>
                <a:gd name="connsiteY6" fmla="*/ 1219199 h 1219199"/>
                <a:gd name="connsiteX7" fmla="*/ 197414 w 789654"/>
                <a:gd name="connsiteY7" fmla="*/ 818988 h 1219199"/>
                <a:gd name="connsiteX8" fmla="*/ 197414 w 789654"/>
                <a:gd name="connsiteY8" fmla="*/ 418777 h 1219199"/>
                <a:gd name="connsiteX9" fmla="*/ 0 w 789654"/>
                <a:gd name="connsiteY9" fmla="*/ 418777 h 121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654" h="1219199" fill="none" extrusionOk="0">
                  <a:moveTo>
                    <a:pt x="0" y="418777"/>
                  </a:moveTo>
                  <a:cubicBezTo>
                    <a:pt x="170383" y="271476"/>
                    <a:pt x="256059" y="116573"/>
                    <a:pt x="394827" y="0"/>
                  </a:cubicBezTo>
                  <a:cubicBezTo>
                    <a:pt x="567696" y="187934"/>
                    <a:pt x="635689" y="277203"/>
                    <a:pt x="789654" y="418777"/>
                  </a:cubicBezTo>
                  <a:cubicBezTo>
                    <a:pt x="741306" y="411300"/>
                    <a:pt x="632962" y="427626"/>
                    <a:pt x="592241" y="418777"/>
                  </a:cubicBezTo>
                  <a:cubicBezTo>
                    <a:pt x="605445" y="587011"/>
                    <a:pt x="575857" y="652209"/>
                    <a:pt x="592241" y="810984"/>
                  </a:cubicBezTo>
                  <a:cubicBezTo>
                    <a:pt x="608625" y="969759"/>
                    <a:pt x="577106" y="1088854"/>
                    <a:pt x="592241" y="1219199"/>
                  </a:cubicBezTo>
                  <a:cubicBezTo>
                    <a:pt x="502188" y="1223913"/>
                    <a:pt x="292176" y="1217359"/>
                    <a:pt x="197414" y="1219199"/>
                  </a:cubicBezTo>
                  <a:cubicBezTo>
                    <a:pt x="217117" y="1126441"/>
                    <a:pt x="215477" y="942184"/>
                    <a:pt x="197414" y="818988"/>
                  </a:cubicBezTo>
                  <a:cubicBezTo>
                    <a:pt x="179351" y="695792"/>
                    <a:pt x="179846" y="600479"/>
                    <a:pt x="197414" y="418777"/>
                  </a:cubicBezTo>
                  <a:cubicBezTo>
                    <a:pt x="131412" y="420038"/>
                    <a:pt x="93591" y="414757"/>
                    <a:pt x="0" y="418777"/>
                  </a:cubicBezTo>
                  <a:close/>
                </a:path>
                <a:path w="789654" h="1219199" stroke="0" extrusionOk="0">
                  <a:moveTo>
                    <a:pt x="0" y="418777"/>
                  </a:moveTo>
                  <a:cubicBezTo>
                    <a:pt x="125337" y="302855"/>
                    <a:pt x="282714" y="140418"/>
                    <a:pt x="394827" y="0"/>
                  </a:cubicBezTo>
                  <a:cubicBezTo>
                    <a:pt x="559312" y="183217"/>
                    <a:pt x="645275" y="266313"/>
                    <a:pt x="789654" y="418777"/>
                  </a:cubicBezTo>
                  <a:cubicBezTo>
                    <a:pt x="732452" y="411948"/>
                    <a:pt x="661616" y="417412"/>
                    <a:pt x="592241" y="418777"/>
                  </a:cubicBezTo>
                  <a:cubicBezTo>
                    <a:pt x="580139" y="563993"/>
                    <a:pt x="612155" y="730646"/>
                    <a:pt x="592241" y="826992"/>
                  </a:cubicBezTo>
                  <a:cubicBezTo>
                    <a:pt x="572327" y="923339"/>
                    <a:pt x="574414" y="1107628"/>
                    <a:pt x="592241" y="1219199"/>
                  </a:cubicBezTo>
                  <a:cubicBezTo>
                    <a:pt x="506220" y="1232378"/>
                    <a:pt x="281748" y="1217477"/>
                    <a:pt x="197414" y="1219199"/>
                  </a:cubicBezTo>
                  <a:cubicBezTo>
                    <a:pt x="190871" y="1109583"/>
                    <a:pt x="189985" y="944592"/>
                    <a:pt x="197414" y="834996"/>
                  </a:cubicBezTo>
                  <a:cubicBezTo>
                    <a:pt x="204843" y="725400"/>
                    <a:pt x="185461" y="625572"/>
                    <a:pt x="197414" y="418777"/>
                  </a:cubicBezTo>
                  <a:cubicBezTo>
                    <a:pt x="123206" y="420881"/>
                    <a:pt x="91313" y="424929"/>
                    <a:pt x="0" y="418777"/>
                  </a:cubicBezTo>
                  <a:close/>
                </a:path>
              </a:pathLst>
            </a:custGeom>
            <a:solidFill>
              <a:srgbClr val="00B0F0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upArrow">
                      <a:avLst>
                        <a:gd name="adj1" fmla="val 50000"/>
                        <a:gd name="adj2" fmla="val 5303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CBAAD36-76DB-4D42-8B2D-C5FC86B0ED67}"/>
                    </a:ext>
                  </a:extLst>
                </p:cNvPr>
                <p:cNvSpPr/>
                <p:nvPr/>
              </p:nvSpPr>
              <p:spPr>
                <a:xfrm>
                  <a:off x="7286797" y="3580248"/>
                  <a:ext cx="71949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CBAAD36-76DB-4D42-8B2D-C5FC86B0ED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797" y="3580248"/>
                  <a:ext cx="719492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7018" b="-24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Rounded Rectangle 49">
            <a:extLst>
              <a:ext uri="{FF2B5EF4-FFF2-40B4-BE49-F238E27FC236}">
                <a16:creationId xmlns:a16="http://schemas.microsoft.com/office/drawing/2014/main" id="{350BF020-C234-5A40-A310-6E448458C51D}"/>
              </a:ext>
            </a:extLst>
          </p:cNvPr>
          <p:cNvSpPr/>
          <p:nvPr/>
        </p:nvSpPr>
        <p:spPr>
          <a:xfrm>
            <a:off x="792992" y="3716549"/>
            <a:ext cx="760048" cy="789655"/>
          </a:xfrm>
          <a:custGeom>
            <a:avLst/>
            <a:gdLst>
              <a:gd name="connsiteX0" fmla="*/ 0 w 760048"/>
              <a:gd name="connsiteY0" fmla="*/ 126677 h 789655"/>
              <a:gd name="connsiteX1" fmla="*/ 126677 w 760048"/>
              <a:gd name="connsiteY1" fmla="*/ 0 h 789655"/>
              <a:gd name="connsiteX2" fmla="*/ 633371 w 760048"/>
              <a:gd name="connsiteY2" fmla="*/ 0 h 789655"/>
              <a:gd name="connsiteX3" fmla="*/ 760048 w 760048"/>
              <a:gd name="connsiteY3" fmla="*/ 126677 h 789655"/>
              <a:gd name="connsiteX4" fmla="*/ 760048 w 760048"/>
              <a:gd name="connsiteY4" fmla="*/ 662978 h 789655"/>
              <a:gd name="connsiteX5" fmla="*/ 633371 w 760048"/>
              <a:gd name="connsiteY5" fmla="*/ 789655 h 789655"/>
              <a:gd name="connsiteX6" fmla="*/ 126677 w 760048"/>
              <a:gd name="connsiteY6" fmla="*/ 789655 h 789655"/>
              <a:gd name="connsiteX7" fmla="*/ 0 w 760048"/>
              <a:gd name="connsiteY7" fmla="*/ 662978 h 789655"/>
              <a:gd name="connsiteX8" fmla="*/ 0 w 760048"/>
              <a:gd name="connsiteY8" fmla="*/ 126677 h 789655"/>
              <a:gd name="connsiteX0" fmla="*/ 0 w 760048"/>
              <a:gd name="connsiteY0" fmla="*/ 126677 h 789655"/>
              <a:gd name="connsiteX1" fmla="*/ 126677 w 760048"/>
              <a:gd name="connsiteY1" fmla="*/ 0 h 789655"/>
              <a:gd name="connsiteX2" fmla="*/ 633371 w 760048"/>
              <a:gd name="connsiteY2" fmla="*/ 0 h 789655"/>
              <a:gd name="connsiteX3" fmla="*/ 760048 w 760048"/>
              <a:gd name="connsiteY3" fmla="*/ 126677 h 789655"/>
              <a:gd name="connsiteX4" fmla="*/ 760048 w 760048"/>
              <a:gd name="connsiteY4" fmla="*/ 662978 h 789655"/>
              <a:gd name="connsiteX5" fmla="*/ 633371 w 760048"/>
              <a:gd name="connsiteY5" fmla="*/ 789655 h 789655"/>
              <a:gd name="connsiteX6" fmla="*/ 126677 w 760048"/>
              <a:gd name="connsiteY6" fmla="*/ 789655 h 789655"/>
              <a:gd name="connsiteX7" fmla="*/ 0 w 760048"/>
              <a:gd name="connsiteY7" fmla="*/ 662978 h 789655"/>
              <a:gd name="connsiteX8" fmla="*/ 0 w 760048"/>
              <a:gd name="connsiteY8" fmla="*/ 126677 h 78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048" h="789655" fill="none" extrusionOk="0">
                <a:moveTo>
                  <a:pt x="0" y="126677"/>
                </a:moveTo>
                <a:cubicBezTo>
                  <a:pt x="15416" y="55674"/>
                  <a:pt x="67858" y="-6705"/>
                  <a:pt x="126677" y="0"/>
                </a:cubicBezTo>
                <a:cubicBezTo>
                  <a:pt x="359250" y="-17955"/>
                  <a:pt x="420858" y="-23801"/>
                  <a:pt x="633371" y="0"/>
                </a:cubicBezTo>
                <a:cubicBezTo>
                  <a:pt x="720993" y="-8518"/>
                  <a:pt x="774299" y="58830"/>
                  <a:pt x="760048" y="126677"/>
                </a:cubicBezTo>
                <a:cubicBezTo>
                  <a:pt x="750946" y="247684"/>
                  <a:pt x="758977" y="382912"/>
                  <a:pt x="760048" y="662978"/>
                </a:cubicBezTo>
                <a:cubicBezTo>
                  <a:pt x="766852" y="743084"/>
                  <a:pt x="700698" y="783299"/>
                  <a:pt x="633371" y="789655"/>
                </a:cubicBezTo>
                <a:cubicBezTo>
                  <a:pt x="420723" y="802290"/>
                  <a:pt x="343680" y="782544"/>
                  <a:pt x="126677" y="789655"/>
                </a:cubicBezTo>
                <a:cubicBezTo>
                  <a:pt x="37021" y="791418"/>
                  <a:pt x="4168" y="734190"/>
                  <a:pt x="0" y="662978"/>
                </a:cubicBezTo>
                <a:cubicBezTo>
                  <a:pt x="-541" y="508545"/>
                  <a:pt x="-20876" y="250685"/>
                  <a:pt x="0" y="126677"/>
                </a:cubicBezTo>
                <a:close/>
              </a:path>
              <a:path w="760048" h="789655" stroke="0" extrusionOk="0">
                <a:moveTo>
                  <a:pt x="0" y="126677"/>
                </a:moveTo>
                <a:cubicBezTo>
                  <a:pt x="-1950" y="60683"/>
                  <a:pt x="59588" y="13625"/>
                  <a:pt x="126677" y="0"/>
                </a:cubicBezTo>
                <a:cubicBezTo>
                  <a:pt x="335677" y="-29793"/>
                  <a:pt x="423266" y="-21720"/>
                  <a:pt x="633371" y="0"/>
                </a:cubicBezTo>
                <a:cubicBezTo>
                  <a:pt x="722432" y="-3879"/>
                  <a:pt x="776950" y="41649"/>
                  <a:pt x="760048" y="126677"/>
                </a:cubicBezTo>
                <a:cubicBezTo>
                  <a:pt x="768527" y="352437"/>
                  <a:pt x="770770" y="475640"/>
                  <a:pt x="760048" y="662978"/>
                </a:cubicBezTo>
                <a:cubicBezTo>
                  <a:pt x="753097" y="718015"/>
                  <a:pt x="690904" y="790648"/>
                  <a:pt x="633371" y="789655"/>
                </a:cubicBezTo>
                <a:cubicBezTo>
                  <a:pt x="422896" y="796501"/>
                  <a:pt x="334711" y="790030"/>
                  <a:pt x="126677" y="789655"/>
                </a:cubicBezTo>
                <a:cubicBezTo>
                  <a:pt x="65821" y="789779"/>
                  <a:pt x="-9859" y="710163"/>
                  <a:pt x="0" y="662978"/>
                </a:cubicBezTo>
                <a:cubicBezTo>
                  <a:pt x="-35141" y="544203"/>
                  <a:pt x="-10939" y="348633"/>
                  <a:pt x="0" y="126677"/>
                </a:cubicBezTo>
                <a:close/>
              </a:path>
              <a:path w="760048" h="789655" fill="none" stroke="0" extrusionOk="0">
                <a:moveTo>
                  <a:pt x="0" y="126677"/>
                </a:moveTo>
                <a:cubicBezTo>
                  <a:pt x="944" y="56530"/>
                  <a:pt x="74531" y="6950"/>
                  <a:pt x="126677" y="0"/>
                </a:cubicBezTo>
                <a:cubicBezTo>
                  <a:pt x="355602" y="-8000"/>
                  <a:pt x="407640" y="-18382"/>
                  <a:pt x="633371" y="0"/>
                </a:cubicBezTo>
                <a:cubicBezTo>
                  <a:pt x="713877" y="-372"/>
                  <a:pt x="758159" y="70685"/>
                  <a:pt x="760048" y="126677"/>
                </a:cubicBezTo>
                <a:cubicBezTo>
                  <a:pt x="754655" y="246567"/>
                  <a:pt x="744468" y="389512"/>
                  <a:pt x="760048" y="662978"/>
                </a:cubicBezTo>
                <a:cubicBezTo>
                  <a:pt x="754411" y="738263"/>
                  <a:pt x="700589" y="787806"/>
                  <a:pt x="633371" y="789655"/>
                </a:cubicBezTo>
                <a:cubicBezTo>
                  <a:pt x="404612" y="815312"/>
                  <a:pt x="328819" y="782799"/>
                  <a:pt x="126677" y="789655"/>
                </a:cubicBezTo>
                <a:cubicBezTo>
                  <a:pt x="36971" y="795168"/>
                  <a:pt x="16953" y="729910"/>
                  <a:pt x="0" y="662978"/>
                </a:cubicBezTo>
                <a:cubicBezTo>
                  <a:pt x="-2186" y="509136"/>
                  <a:pt x="-17666" y="246578"/>
                  <a:pt x="0" y="126677"/>
                </a:cubicBezTo>
                <a:close/>
              </a:path>
            </a:pathLst>
          </a:custGeom>
          <a:solidFill>
            <a:srgbClr val="FF7E79"/>
          </a:solidFill>
          <a:ln>
            <a:extLst>
              <a:ext uri="{C807C97D-BFC1-408E-A445-0C87EB9F89A2}">
                <ask:lineSketchStyleProps xmlns:ask="http://schemas.microsoft.com/office/drawing/2018/sketchyshapes" sd="3040420036">
                  <a:custGeom>
                    <a:avLst/>
                    <a:gdLst>
                      <a:gd name="connsiteX0" fmla="*/ 0 w 760048"/>
                      <a:gd name="connsiteY0" fmla="*/ 126677 h 789655"/>
                      <a:gd name="connsiteX1" fmla="*/ 126677 w 760048"/>
                      <a:gd name="connsiteY1" fmla="*/ 0 h 789655"/>
                      <a:gd name="connsiteX2" fmla="*/ 633371 w 760048"/>
                      <a:gd name="connsiteY2" fmla="*/ 0 h 789655"/>
                      <a:gd name="connsiteX3" fmla="*/ 760048 w 760048"/>
                      <a:gd name="connsiteY3" fmla="*/ 126677 h 789655"/>
                      <a:gd name="connsiteX4" fmla="*/ 760048 w 760048"/>
                      <a:gd name="connsiteY4" fmla="*/ 662978 h 789655"/>
                      <a:gd name="connsiteX5" fmla="*/ 633371 w 760048"/>
                      <a:gd name="connsiteY5" fmla="*/ 789655 h 789655"/>
                      <a:gd name="connsiteX6" fmla="*/ 126677 w 760048"/>
                      <a:gd name="connsiteY6" fmla="*/ 789655 h 789655"/>
                      <a:gd name="connsiteX7" fmla="*/ 0 w 760048"/>
                      <a:gd name="connsiteY7" fmla="*/ 662978 h 789655"/>
                      <a:gd name="connsiteX8" fmla="*/ 0 w 760048"/>
                      <a:gd name="connsiteY8" fmla="*/ 126677 h 789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60048" h="789655" fill="none" extrusionOk="0">
                        <a:moveTo>
                          <a:pt x="0" y="126677"/>
                        </a:moveTo>
                        <a:cubicBezTo>
                          <a:pt x="4715" y="51179"/>
                          <a:pt x="71547" y="-2478"/>
                          <a:pt x="126677" y="0"/>
                        </a:cubicBezTo>
                        <a:cubicBezTo>
                          <a:pt x="352136" y="-9602"/>
                          <a:pt x="411588" y="-22252"/>
                          <a:pt x="633371" y="0"/>
                        </a:cubicBezTo>
                        <a:cubicBezTo>
                          <a:pt x="706544" y="-965"/>
                          <a:pt x="766276" y="57965"/>
                          <a:pt x="760048" y="126677"/>
                        </a:cubicBezTo>
                        <a:cubicBezTo>
                          <a:pt x="755127" y="250284"/>
                          <a:pt x="750563" y="396803"/>
                          <a:pt x="760048" y="662978"/>
                        </a:cubicBezTo>
                        <a:cubicBezTo>
                          <a:pt x="753762" y="745444"/>
                          <a:pt x="702140" y="788606"/>
                          <a:pt x="633371" y="789655"/>
                        </a:cubicBezTo>
                        <a:cubicBezTo>
                          <a:pt x="418129" y="804357"/>
                          <a:pt x="345181" y="779559"/>
                          <a:pt x="126677" y="789655"/>
                        </a:cubicBezTo>
                        <a:cubicBezTo>
                          <a:pt x="45924" y="799242"/>
                          <a:pt x="1830" y="733880"/>
                          <a:pt x="0" y="662978"/>
                        </a:cubicBezTo>
                        <a:cubicBezTo>
                          <a:pt x="11" y="495760"/>
                          <a:pt x="-11275" y="245945"/>
                          <a:pt x="0" y="126677"/>
                        </a:cubicBezTo>
                        <a:close/>
                      </a:path>
                      <a:path w="760048" h="789655" stroke="0" extrusionOk="0">
                        <a:moveTo>
                          <a:pt x="0" y="126677"/>
                        </a:moveTo>
                        <a:cubicBezTo>
                          <a:pt x="-4868" y="63623"/>
                          <a:pt x="61291" y="14458"/>
                          <a:pt x="126677" y="0"/>
                        </a:cubicBezTo>
                        <a:cubicBezTo>
                          <a:pt x="340912" y="-15803"/>
                          <a:pt x="420215" y="-22757"/>
                          <a:pt x="633371" y="0"/>
                        </a:cubicBezTo>
                        <a:cubicBezTo>
                          <a:pt x="717101" y="9246"/>
                          <a:pt x="768982" y="53621"/>
                          <a:pt x="760048" y="126677"/>
                        </a:cubicBezTo>
                        <a:cubicBezTo>
                          <a:pt x="766222" y="354854"/>
                          <a:pt x="781818" y="456425"/>
                          <a:pt x="760048" y="662978"/>
                        </a:cubicBezTo>
                        <a:cubicBezTo>
                          <a:pt x="746130" y="725764"/>
                          <a:pt x="693143" y="797914"/>
                          <a:pt x="633371" y="789655"/>
                        </a:cubicBezTo>
                        <a:cubicBezTo>
                          <a:pt x="420700" y="795329"/>
                          <a:pt x="340535" y="797117"/>
                          <a:pt x="126677" y="789655"/>
                        </a:cubicBezTo>
                        <a:cubicBezTo>
                          <a:pt x="61507" y="791637"/>
                          <a:pt x="-257" y="720518"/>
                          <a:pt x="0" y="662978"/>
                        </a:cubicBezTo>
                        <a:cubicBezTo>
                          <a:pt x="1163" y="547299"/>
                          <a:pt x="2834" y="370417"/>
                          <a:pt x="0" y="126677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8750B0E-073D-A048-B5B7-52F37C78842E}"/>
              </a:ext>
            </a:extLst>
          </p:cNvPr>
          <p:cNvCxnSpPr>
            <a:cxnSpLocks/>
            <a:stCxn id="46" idx="8"/>
            <a:endCxn id="49" idx="0"/>
          </p:cNvCxnSpPr>
          <p:nvPr/>
        </p:nvCxnSpPr>
        <p:spPr>
          <a:xfrm>
            <a:off x="1553040" y="4121905"/>
            <a:ext cx="682768" cy="11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D8BBB10-F49A-B942-A156-49DE8FA0DA2D}"/>
              </a:ext>
            </a:extLst>
          </p:cNvPr>
          <p:cNvGrpSpPr/>
          <p:nvPr/>
        </p:nvGrpSpPr>
        <p:grpSpPr>
          <a:xfrm>
            <a:off x="2235808" y="2781678"/>
            <a:ext cx="1857575" cy="2680685"/>
            <a:chOff x="6848622" y="2226464"/>
            <a:chExt cx="1857575" cy="2680685"/>
          </a:xfrm>
        </p:grpSpPr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4C67EB84-EB9F-664F-8420-1F1148BFAA79}"/>
                </a:ext>
              </a:extLst>
            </p:cNvPr>
            <p:cNvSpPr/>
            <p:nvPr/>
          </p:nvSpPr>
          <p:spPr>
            <a:xfrm rot="16200000" flipH="1">
              <a:off x="6437067" y="2638019"/>
              <a:ext cx="2680685" cy="1857575"/>
            </a:xfrm>
            <a:prstGeom prst="trapezoid">
              <a:avLst>
                <a:gd name="adj" fmla="val 40504"/>
              </a:avLst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680685"/>
                        <a:gd name="connsiteY0" fmla="*/ 446790 h 4153620"/>
                        <a:gd name="connsiteX1" fmla="*/ 446790 w 2680685"/>
                        <a:gd name="connsiteY1" fmla="*/ 0 h 4153620"/>
                        <a:gd name="connsiteX2" fmla="*/ 1042492 w 2680685"/>
                        <a:gd name="connsiteY2" fmla="*/ 0 h 4153620"/>
                        <a:gd name="connsiteX3" fmla="*/ 1602451 w 2680685"/>
                        <a:gd name="connsiteY3" fmla="*/ 0 h 4153620"/>
                        <a:gd name="connsiteX4" fmla="*/ 2233895 w 2680685"/>
                        <a:gd name="connsiteY4" fmla="*/ 0 h 4153620"/>
                        <a:gd name="connsiteX5" fmla="*/ 2680685 w 2680685"/>
                        <a:gd name="connsiteY5" fmla="*/ 446790 h 4153620"/>
                        <a:gd name="connsiteX6" fmla="*/ 2680685 w 2680685"/>
                        <a:gd name="connsiteY6" fmla="*/ 1055331 h 4153620"/>
                        <a:gd name="connsiteX7" fmla="*/ 2680685 w 2680685"/>
                        <a:gd name="connsiteY7" fmla="*/ 1631271 h 4153620"/>
                        <a:gd name="connsiteX8" fmla="*/ 2680685 w 2680685"/>
                        <a:gd name="connsiteY8" fmla="*/ 2109410 h 4153620"/>
                        <a:gd name="connsiteX9" fmla="*/ 2680685 w 2680685"/>
                        <a:gd name="connsiteY9" fmla="*/ 2554949 h 4153620"/>
                        <a:gd name="connsiteX10" fmla="*/ 2680685 w 2680685"/>
                        <a:gd name="connsiteY10" fmla="*/ 3033088 h 4153620"/>
                        <a:gd name="connsiteX11" fmla="*/ 2680685 w 2680685"/>
                        <a:gd name="connsiteY11" fmla="*/ 3706830 h 4153620"/>
                        <a:gd name="connsiteX12" fmla="*/ 2233895 w 2680685"/>
                        <a:gd name="connsiteY12" fmla="*/ 4153620 h 4153620"/>
                        <a:gd name="connsiteX13" fmla="*/ 1673935 w 2680685"/>
                        <a:gd name="connsiteY13" fmla="*/ 4153620 h 4153620"/>
                        <a:gd name="connsiteX14" fmla="*/ 1096105 w 2680685"/>
                        <a:gd name="connsiteY14" fmla="*/ 4153620 h 4153620"/>
                        <a:gd name="connsiteX15" fmla="*/ 446790 w 2680685"/>
                        <a:gd name="connsiteY15" fmla="*/ 4153620 h 4153620"/>
                        <a:gd name="connsiteX16" fmla="*/ 0 w 2680685"/>
                        <a:gd name="connsiteY16" fmla="*/ 3706830 h 4153620"/>
                        <a:gd name="connsiteX17" fmla="*/ 0 w 2680685"/>
                        <a:gd name="connsiteY17" fmla="*/ 3098289 h 4153620"/>
                        <a:gd name="connsiteX18" fmla="*/ 0 w 2680685"/>
                        <a:gd name="connsiteY18" fmla="*/ 2489748 h 4153620"/>
                        <a:gd name="connsiteX19" fmla="*/ 0 w 2680685"/>
                        <a:gd name="connsiteY19" fmla="*/ 1913808 h 4153620"/>
                        <a:gd name="connsiteX20" fmla="*/ 0 w 2680685"/>
                        <a:gd name="connsiteY20" fmla="*/ 1403068 h 4153620"/>
                        <a:gd name="connsiteX21" fmla="*/ 0 w 2680685"/>
                        <a:gd name="connsiteY21" fmla="*/ 446790 h 415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2680685" h="4153620" fill="none" extrusionOk="0">
                          <a:moveTo>
                            <a:pt x="0" y="446790"/>
                          </a:moveTo>
                          <a:cubicBezTo>
                            <a:pt x="-48164" y="197309"/>
                            <a:pt x="213437" y="11538"/>
                            <a:pt x="446790" y="0"/>
                          </a:cubicBezTo>
                          <a:cubicBezTo>
                            <a:pt x="667860" y="-5191"/>
                            <a:pt x="903994" y="4342"/>
                            <a:pt x="1042492" y="0"/>
                          </a:cubicBezTo>
                          <a:cubicBezTo>
                            <a:pt x="1180990" y="-4342"/>
                            <a:pt x="1403600" y="29419"/>
                            <a:pt x="1602451" y="0"/>
                          </a:cubicBezTo>
                          <a:cubicBezTo>
                            <a:pt x="1801302" y="-29419"/>
                            <a:pt x="2016171" y="54800"/>
                            <a:pt x="2233895" y="0"/>
                          </a:cubicBezTo>
                          <a:cubicBezTo>
                            <a:pt x="2513786" y="-7268"/>
                            <a:pt x="2695007" y="211834"/>
                            <a:pt x="2680685" y="446790"/>
                          </a:cubicBezTo>
                          <a:cubicBezTo>
                            <a:pt x="2694297" y="594041"/>
                            <a:pt x="2655316" y="818185"/>
                            <a:pt x="2680685" y="1055331"/>
                          </a:cubicBezTo>
                          <a:cubicBezTo>
                            <a:pt x="2706054" y="1292477"/>
                            <a:pt x="2633522" y="1405885"/>
                            <a:pt x="2680685" y="1631271"/>
                          </a:cubicBezTo>
                          <a:cubicBezTo>
                            <a:pt x="2727848" y="1856657"/>
                            <a:pt x="2665858" y="1951482"/>
                            <a:pt x="2680685" y="2109410"/>
                          </a:cubicBezTo>
                          <a:cubicBezTo>
                            <a:pt x="2695512" y="2267338"/>
                            <a:pt x="2637632" y="2389465"/>
                            <a:pt x="2680685" y="2554949"/>
                          </a:cubicBezTo>
                          <a:cubicBezTo>
                            <a:pt x="2723738" y="2720433"/>
                            <a:pt x="2625677" y="2797132"/>
                            <a:pt x="2680685" y="3033088"/>
                          </a:cubicBezTo>
                          <a:cubicBezTo>
                            <a:pt x="2735693" y="3269044"/>
                            <a:pt x="2674347" y="3480370"/>
                            <a:pt x="2680685" y="3706830"/>
                          </a:cubicBezTo>
                          <a:cubicBezTo>
                            <a:pt x="2719125" y="3943411"/>
                            <a:pt x="2473051" y="4206261"/>
                            <a:pt x="2233895" y="4153620"/>
                          </a:cubicBezTo>
                          <a:cubicBezTo>
                            <a:pt x="2040723" y="4216831"/>
                            <a:pt x="1902006" y="4122484"/>
                            <a:pt x="1673935" y="4153620"/>
                          </a:cubicBezTo>
                          <a:cubicBezTo>
                            <a:pt x="1445864" y="4184756"/>
                            <a:pt x="1232174" y="4123916"/>
                            <a:pt x="1096105" y="4153620"/>
                          </a:cubicBezTo>
                          <a:cubicBezTo>
                            <a:pt x="960036" y="4183324"/>
                            <a:pt x="706774" y="4147493"/>
                            <a:pt x="446790" y="4153620"/>
                          </a:cubicBezTo>
                          <a:cubicBezTo>
                            <a:pt x="165832" y="4187573"/>
                            <a:pt x="44405" y="3963551"/>
                            <a:pt x="0" y="3706830"/>
                          </a:cubicBezTo>
                          <a:cubicBezTo>
                            <a:pt x="-33623" y="3544321"/>
                            <a:pt x="62298" y="3233525"/>
                            <a:pt x="0" y="3098289"/>
                          </a:cubicBezTo>
                          <a:cubicBezTo>
                            <a:pt x="-62298" y="2963053"/>
                            <a:pt x="37754" y="2684216"/>
                            <a:pt x="0" y="2489748"/>
                          </a:cubicBezTo>
                          <a:cubicBezTo>
                            <a:pt x="-37754" y="2295280"/>
                            <a:pt x="58509" y="2052019"/>
                            <a:pt x="0" y="1913808"/>
                          </a:cubicBezTo>
                          <a:cubicBezTo>
                            <a:pt x="-58509" y="1775597"/>
                            <a:pt x="11319" y="1558041"/>
                            <a:pt x="0" y="1403068"/>
                          </a:cubicBezTo>
                          <a:cubicBezTo>
                            <a:pt x="-11319" y="1248095"/>
                            <a:pt x="55419" y="807675"/>
                            <a:pt x="0" y="446790"/>
                          </a:cubicBezTo>
                          <a:close/>
                        </a:path>
                        <a:path w="2680685" h="4153620" stroke="0" extrusionOk="0">
                          <a:moveTo>
                            <a:pt x="0" y="446790"/>
                          </a:moveTo>
                          <a:cubicBezTo>
                            <a:pt x="-27809" y="182882"/>
                            <a:pt x="133171" y="25095"/>
                            <a:pt x="446790" y="0"/>
                          </a:cubicBezTo>
                          <a:cubicBezTo>
                            <a:pt x="658381" y="-27124"/>
                            <a:pt x="906933" y="57719"/>
                            <a:pt x="1078234" y="0"/>
                          </a:cubicBezTo>
                          <a:cubicBezTo>
                            <a:pt x="1249535" y="-57719"/>
                            <a:pt x="1441170" y="16293"/>
                            <a:pt x="1656064" y="0"/>
                          </a:cubicBezTo>
                          <a:cubicBezTo>
                            <a:pt x="1870958" y="-16293"/>
                            <a:pt x="2060424" y="5569"/>
                            <a:pt x="2233895" y="0"/>
                          </a:cubicBezTo>
                          <a:cubicBezTo>
                            <a:pt x="2463276" y="-55962"/>
                            <a:pt x="2694598" y="148551"/>
                            <a:pt x="2680685" y="446790"/>
                          </a:cubicBezTo>
                          <a:cubicBezTo>
                            <a:pt x="2714983" y="682334"/>
                            <a:pt x="2666869" y="781818"/>
                            <a:pt x="2680685" y="924929"/>
                          </a:cubicBezTo>
                          <a:cubicBezTo>
                            <a:pt x="2694501" y="1068040"/>
                            <a:pt x="2627928" y="1290570"/>
                            <a:pt x="2680685" y="1403068"/>
                          </a:cubicBezTo>
                          <a:cubicBezTo>
                            <a:pt x="2733442" y="1515566"/>
                            <a:pt x="2660295" y="1847632"/>
                            <a:pt x="2680685" y="2011609"/>
                          </a:cubicBezTo>
                          <a:cubicBezTo>
                            <a:pt x="2701075" y="2175586"/>
                            <a:pt x="2633432" y="2346826"/>
                            <a:pt x="2680685" y="2457148"/>
                          </a:cubicBezTo>
                          <a:cubicBezTo>
                            <a:pt x="2727938" y="2567470"/>
                            <a:pt x="2635954" y="2875830"/>
                            <a:pt x="2680685" y="3000488"/>
                          </a:cubicBezTo>
                          <a:cubicBezTo>
                            <a:pt x="2725416" y="3125146"/>
                            <a:pt x="2675977" y="3371037"/>
                            <a:pt x="2680685" y="3706830"/>
                          </a:cubicBezTo>
                          <a:cubicBezTo>
                            <a:pt x="2709968" y="3924649"/>
                            <a:pt x="2526401" y="4124119"/>
                            <a:pt x="2233895" y="4153620"/>
                          </a:cubicBezTo>
                          <a:cubicBezTo>
                            <a:pt x="1943968" y="4212320"/>
                            <a:pt x="1761648" y="4106685"/>
                            <a:pt x="1638193" y="4153620"/>
                          </a:cubicBezTo>
                          <a:cubicBezTo>
                            <a:pt x="1514738" y="4200555"/>
                            <a:pt x="1241961" y="4140775"/>
                            <a:pt x="1078234" y="4153620"/>
                          </a:cubicBezTo>
                          <a:cubicBezTo>
                            <a:pt x="914507" y="4166465"/>
                            <a:pt x="716436" y="4148502"/>
                            <a:pt x="446790" y="4153620"/>
                          </a:cubicBezTo>
                          <a:cubicBezTo>
                            <a:pt x="189842" y="4132841"/>
                            <a:pt x="4590" y="3891493"/>
                            <a:pt x="0" y="3706830"/>
                          </a:cubicBezTo>
                          <a:cubicBezTo>
                            <a:pt x="-16003" y="3519066"/>
                            <a:pt x="48093" y="3403749"/>
                            <a:pt x="0" y="3130890"/>
                          </a:cubicBezTo>
                          <a:cubicBezTo>
                            <a:pt x="-48093" y="2858031"/>
                            <a:pt x="56450" y="2805766"/>
                            <a:pt x="0" y="2652750"/>
                          </a:cubicBezTo>
                          <a:cubicBezTo>
                            <a:pt x="-56450" y="2499734"/>
                            <a:pt x="25758" y="2309742"/>
                            <a:pt x="0" y="2044210"/>
                          </a:cubicBezTo>
                          <a:cubicBezTo>
                            <a:pt x="-25758" y="1778678"/>
                            <a:pt x="31581" y="1733003"/>
                            <a:pt x="0" y="1500870"/>
                          </a:cubicBezTo>
                          <a:cubicBezTo>
                            <a:pt x="-31581" y="1268737"/>
                            <a:pt x="2887" y="1206667"/>
                            <a:pt x="0" y="1022730"/>
                          </a:cubicBezTo>
                          <a:cubicBezTo>
                            <a:pt x="-2887" y="838793"/>
                            <a:pt x="25461" y="628517"/>
                            <a:pt x="0" y="44679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0" name="Oval 180">
              <a:extLst>
                <a:ext uri="{FF2B5EF4-FFF2-40B4-BE49-F238E27FC236}">
                  <a16:creationId xmlns:a16="http://schemas.microsoft.com/office/drawing/2014/main" id="{376B0AE7-ED28-7243-860C-04A58CB502D8}"/>
                </a:ext>
              </a:extLst>
            </p:cNvPr>
            <p:cNvSpPr/>
            <p:nvPr/>
          </p:nvSpPr>
          <p:spPr>
            <a:xfrm>
              <a:off x="7935194" y="394369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1" name="Oval 181">
              <a:extLst>
                <a:ext uri="{FF2B5EF4-FFF2-40B4-BE49-F238E27FC236}">
                  <a16:creationId xmlns:a16="http://schemas.microsoft.com/office/drawing/2014/main" id="{91AEC3DA-2A44-4C4A-9C43-9DE1EF63F860}"/>
                </a:ext>
              </a:extLst>
            </p:cNvPr>
            <p:cNvSpPr/>
            <p:nvPr/>
          </p:nvSpPr>
          <p:spPr>
            <a:xfrm>
              <a:off x="7003179" y="3625307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2" name="Oval 182">
              <a:extLst>
                <a:ext uri="{FF2B5EF4-FFF2-40B4-BE49-F238E27FC236}">
                  <a16:creationId xmlns:a16="http://schemas.microsoft.com/office/drawing/2014/main" id="{BB428C0D-B019-AC46-AC3E-69C09E6AC794}"/>
                </a:ext>
              </a:extLst>
            </p:cNvPr>
            <p:cNvSpPr/>
            <p:nvPr/>
          </p:nvSpPr>
          <p:spPr>
            <a:xfrm>
              <a:off x="7942408" y="2575862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3" name="Oval 183">
              <a:extLst>
                <a:ext uri="{FF2B5EF4-FFF2-40B4-BE49-F238E27FC236}">
                  <a16:creationId xmlns:a16="http://schemas.microsoft.com/office/drawing/2014/main" id="{40295DA2-826D-294D-9062-C4C6E37625E9}"/>
                </a:ext>
              </a:extLst>
            </p:cNvPr>
            <p:cNvSpPr/>
            <p:nvPr/>
          </p:nvSpPr>
          <p:spPr>
            <a:xfrm>
              <a:off x="7007651" y="296038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4" name="Oval 184">
              <a:extLst>
                <a:ext uri="{FF2B5EF4-FFF2-40B4-BE49-F238E27FC236}">
                  <a16:creationId xmlns:a16="http://schemas.microsoft.com/office/drawing/2014/main" id="{44DDB674-3217-2F4B-969E-09D15F90FFE3}"/>
                </a:ext>
              </a:extLst>
            </p:cNvPr>
            <p:cNvSpPr/>
            <p:nvPr/>
          </p:nvSpPr>
          <p:spPr>
            <a:xfrm>
              <a:off x="7937274" y="3278780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A409269-F9F0-4947-8D85-68AC1A3E41F2}"/>
                  </a:ext>
                </a:extLst>
              </p:cNvPr>
              <p:cNvSpPr/>
              <p:nvPr/>
            </p:nvSpPr>
            <p:spPr>
              <a:xfrm>
                <a:off x="880724" y="3858907"/>
                <a:ext cx="584584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A409269-F9F0-4947-8D85-68AC1A3E4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24" y="3858907"/>
                <a:ext cx="584584" cy="534762"/>
              </a:xfrm>
              <a:prstGeom prst="rect">
                <a:avLst/>
              </a:prstGeom>
              <a:blipFill>
                <a:blip r:embed="rId6"/>
                <a:stretch>
                  <a:fillRect l="-6383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03CFD24A-725C-2841-A13E-231091BEBCB8}"/>
              </a:ext>
            </a:extLst>
          </p:cNvPr>
          <p:cNvSpPr/>
          <p:nvPr/>
        </p:nvSpPr>
        <p:spPr>
          <a:xfrm>
            <a:off x="2435523" y="2126550"/>
            <a:ext cx="1615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Generator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70" name="Up Arrow 23">
            <a:extLst>
              <a:ext uri="{FF2B5EF4-FFF2-40B4-BE49-F238E27FC236}">
                <a16:creationId xmlns:a16="http://schemas.microsoft.com/office/drawing/2014/main" id="{2008FF85-51C8-E448-841D-E39D8E09B1F9}"/>
              </a:ext>
            </a:extLst>
          </p:cNvPr>
          <p:cNvSpPr/>
          <p:nvPr/>
        </p:nvSpPr>
        <p:spPr>
          <a:xfrm rot="5400000">
            <a:off x="9567487" y="2316124"/>
            <a:ext cx="789654" cy="1219199"/>
          </a:xfrm>
          <a:custGeom>
            <a:avLst/>
            <a:gdLst>
              <a:gd name="connsiteX0" fmla="*/ 0 w 789654"/>
              <a:gd name="connsiteY0" fmla="*/ 418777 h 1219199"/>
              <a:gd name="connsiteX1" fmla="*/ 394827 w 789654"/>
              <a:gd name="connsiteY1" fmla="*/ 0 h 1219199"/>
              <a:gd name="connsiteX2" fmla="*/ 789654 w 789654"/>
              <a:gd name="connsiteY2" fmla="*/ 418777 h 1219199"/>
              <a:gd name="connsiteX3" fmla="*/ 592241 w 789654"/>
              <a:gd name="connsiteY3" fmla="*/ 418777 h 1219199"/>
              <a:gd name="connsiteX4" fmla="*/ 592241 w 789654"/>
              <a:gd name="connsiteY4" fmla="*/ 810984 h 1219199"/>
              <a:gd name="connsiteX5" fmla="*/ 592241 w 789654"/>
              <a:gd name="connsiteY5" fmla="*/ 1219199 h 1219199"/>
              <a:gd name="connsiteX6" fmla="*/ 197414 w 789654"/>
              <a:gd name="connsiteY6" fmla="*/ 1219199 h 1219199"/>
              <a:gd name="connsiteX7" fmla="*/ 197414 w 789654"/>
              <a:gd name="connsiteY7" fmla="*/ 818988 h 1219199"/>
              <a:gd name="connsiteX8" fmla="*/ 197414 w 789654"/>
              <a:gd name="connsiteY8" fmla="*/ 418777 h 1219199"/>
              <a:gd name="connsiteX9" fmla="*/ 0 w 789654"/>
              <a:gd name="connsiteY9" fmla="*/ 418777 h 121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9654" h="1219199" fill="none" extrusionOk="0">
                <a:moveTo>
                  <a:pt x="0" y="418777"/>
                </a:moveTo>
                <a:cubicBezTo>
                  <a:pt x="170383" y="271476"/>
                  <a:pt x="256059" y="116573"/>
                  <a:pt x="394827" y="0"/>
                </a:cubicBezTo>
                <a:cubicBezTo>
                  <a:pt x="567696" y="187934"/>
                  <a:pt x="635689" y="277203"/>
                  <a:pt x="789654" y="418777"/>
                </a:cubicBezTo>
                <a:cubicBezTo>
                  <a:pt x="741306" y="411300"/>
                  <a:pt x="632962" y="427626"/>
                  <a:pt x="592241" y="418777"/>
                </a:cubicBezTo>
                <a:cubicBezTo>
                  <a:pt x="605445" y="587011"/>
                  <a:pt x="575857" y="652209"/>
                  <a:pt x="592241" y="810984"/>
                </a:cubicBezTo>
                <a:cubicBezTo>
                  <a:pt x="608625" y="969759"/>
                  <a:pt x="577106" y="1088854"/>
                  <a:pt x="592241" y="1219199"/>
                </a:cubicBezTo>
                <a:cubicBezTo>
                  <a:pt x="502188" y="1223913"/>
                  <a:pt x="292176" y="1217359"/>
                  <a:pt x="197414" y="1219199"/>
                </a:cubicBezTo>
                <a:cubicBezTo>
                  <a:pt x="217117" y="1126441"/>
                  <a:pt x="215477" y="942184"/>
                  <a:pt x="197414" y="818988"/>
                </a:cubicBezTo>
                <a:cubicBezTo>
                  <a:pt x="179351" y="695792"/>
                  <a:pt x="179846" y="600479"/>
                  <a:pt x="197414" y="418777"/>
                </a:cubicBezTo>
                <a:cubicBezTo>
                  <a:pt x="131412" y="420038"/>
                  <a:pt x="93591" y="414757"/>
                  <a:pt x="0" y="418777"/>
                </a:cubicBezTo>
                <a:close/>
              </a:path>
              <a:path w="789654" h="1219199" stroke="0" extrusionOk="0">
                <a:moveTo>
                  <a:pt x="0" y="418777"/>
                </a:moveTo>
                <a:cubicBezTo>
                  <a:pt x="125337" y="302855"/>
                  <a:pt x="282714" y="140418"/>
                  <a:pt x="394827" y="0"/>
                </a:cubicBezTo>
                <a:cubicBezTo>
                  <a:pt x="559312" y="183217"/>
                  <a:pt x="645275" y="266313"/>
                  <a:pt x="789654" y="418777"/>
                </a:cubicBezTo>
                <a:cubicBezTo>
                  <a:pt x="732452" y="411948"/>
                  <a:pt x="661616" y="417412"/>
                  <a:pt x="592241" y="418777"/>
                </a:cubicBezTo>
                <a:cubicBezTo>
                  <a:pt x="580139" y="563993"/>
                  <a:pt x="612155" y="730646"/>
                  <a:pt x="592241" y="826992"/>
                </a:cubicBezTo>
                <a:cubicBezTo>
                  <a:pt x="572327" y="923339"/>
                  <a:pt x="574414" y="1107628"/>
                  <a:pt x="592241" y="1219199"/>
                </a:cubicBezTo>
                <a:cubicBezTo>
                  <a:pt x="506220" y="1232378"/>
                  <a:pt x="281748" y="1217477"/>
                  <a:pt x="197414" y="1219199"/>
                </a:cubicBezTo>
                <a:cubicBezTo>
                  <a:pt x="190871" y="1109583"/>
                  <a:pt x="189985" y="944592"/>
                  <a:pt x="197414" y="834996"/>
                </a:cubicBezTo>
                <a:cubicBezTo>
                  <a:pt x="204843" y="725400"/>
                  <a:pt x="185461" y="625572"/>
                  <a:pt x="197414" y="418777"/>
                </a:cubicBezTo>
                <a:cubicBezTo>
                  <a:pt x="123206" y="420881"/>
                  <a:pt x="91313" y="424929"/>
                  <a:pt x="0" y="418777"/>
                </a:cubicBezTo>
                <a:close/>
              </a:path>
            </a:pathLst>
          </a:custGeom>
          <a:solidFill>
            <a:srgbClr val="00B0F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8F08F0D-A1B1-0E48-A715-DE9DA69CCC14}"/>
                  </a:ext>
                </a:extLst>
              </p:cNvPr>
              <p:cNvSpPr/>
              <p:nvPr/>
            </p:nvSpPr>
            <p:spPr>
              <a:xfrm>
                <a:off x="10650479" y="2624312"/>
                <a:ext cx="11437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8F08F0D-A1B1-0E48-A715-DE9DA69CC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479" y="2624312"/>
                <a:ext cx="1143711" cy="584775"/>
              </a:xfrm>
              <a:prstGeom prst="rect">
                <a:avLst/>
              </a:prstGeom>
              <a:blipFill>
                <a:blip r:embed="rId7"/>
                <a:stretch>
                  <a:fillRect r="-4396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Google Shape;12291;p47">
            <a:extLst>
              <a:ext uri="{FF2B5EF4-FFF2-40B4-BE49-F238E27FC236}">
                <a16:creationId xmlns:a16="http://schemas.microsoft.com/office/drawing/2014/main" id="{93C92F34-4194-2348-9988-80A961F4BB1E}"/>
              </a:ext>
            </a:extLst>
          </p:cNvPr>
          <p:cNvSpPr txBox="1"/>
          <p:nvPr/>
        </p:nvSpPr>
        <p:spPr>
          <a:xfrm>
            <a:off x="9983000" y="3589567"/>
            <a:ext cx="20058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Classification</a:t>
            </a:r>
            <a:endParaRPr sz="1900" b="1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2D9DEB0-2DB6-4544-AA31-53DFF72B53F7}"/>
              </a:ext>
            </a:extLst>
          </p:cNvPr>
          <p:cNvSpPr/>
          <p:nvPr/>
        </p:nvSpPr>
        <p:spPr>
          <a:xfrm>
            <a:off x="5390117" y="923770"/>
            <a:ext cx="1577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Real data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C8B0D80-6FAD-2249-8DF7-9EE0C5CF746D}"/>
              </a:ext>
            </a:extLst>
          </p:cNvPr>
          <p:cNvSpPr/>
          <p:nvPr/>
        </p:nvSpPr>
        <p:spPr>
          <a:xfrm>
            <a:off x="5586945" y="4736692"/>
            <a:ext cx="1576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Fake data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52FB90E-6BD8-484B-9121-E040CAA4E8AB}"/>
                  </a:ext>
                </a:extLst>
              </p:cNvPr>
              <p:cNvSpPr/>
              <p:nvPr/>
            </p:nvSpPr>
            <p:spPr>
              <a:xfrm>
                <a:off x="5552613" y="5202202"/>
                <a:ext cx="18274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52FB90E-6BD8-484B-9121-E040CAA4E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613" y="5202202"/>
                <a:ext cx="1827423" cy="523220"/>
              </a:xfrm>
              <a:prstGeom prst="rect">
                <a:avLst/>
              </a:prstGeom>
              <a:blipFill>
                <a:blip r:embed="rId8"/>
                <a:stretch>
                  <a:fillRect r="-1379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oogle Shape;135;p17">
            <a:extLst>
              <a:ext uri="{FF2B5EF4-FFF2-40B4-BE49-F238E27FC236}">
                <a16:creationId xmlns:a16="http://schemas.microsoft.com/office/drawing/2014/main" id="{163B2B5D-233C-F247-9DFD-E4B4A8929178}"/>
              </a:ext>
            </a:extLst>
          </p:cNvPr>
          <p:cNvGrpSpPr/>
          <p:nvPr/>
        </p:nvGrpSpPr>
        <p:grpSpPr>
          <a:xfrm>
            <a:off x="7459310" y="4264848"/>
            <a:ext cx="2960492" cy="1942611"/>
            <a:chOff x="5410243" y="-1285514"/>
            <a:chExt cx="2392729" cy="1490258"/>
          </a:xfrm>
        </p:grpSpPr>
        <p:pic>
          <p:nvPicPr>
            <p:cNvPr id="59" name="Google Shape;133;p17">
              <a:extLst>
                <a:ext uri="{FF2B5EF4-FFF2-40B4-BE49-F238E27FC236}">
                  <a16:creationId xmlns:a16="http://schemas.microsoft.com/office/drawing/2014/main" id="{EACEEEAD-4F82-7A4B-ABA2-6EBF4CC3D6E6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558166" y="-660031"/>
              <a:ext cx="2155106" cy="864775"/>
            </a:xfrm>
            <a:prstGeom prst="rect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2" name="Google Shape;136;p17">
              <a:extLst>
                <a:ext uri="{FF2B5EF4-FFF2-40B4-BE49-F238E27FC236}">
                  <a16:creationId xmlns:a16="http://schemas.microsoft.com/office/drawing/2014/main" id="{CDF6FBDC-D28D-A744-927A-4868F3BF0D05}"/>
                </a:ext>
              </a:extLst>
            </p:cNvPr>
            <p:cNvSpPr txBox="1"/>
            <p:nvPr/>
          </p:nvSpPr>
          <p:spPr>
            <a:xfrm>
              <a:off x="5410243" y="-1285514"/>
              <a:ext cx="2392729" cy="4905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Chalkboard" panose="03050602040202020205" pitchFamily="66" charset="77"/>
                  <a:ea typeface="Calibri"/>
                  <a:cs typeface="Calibri"/>
                  <a:sym typeface="Calibri"/>
                </a:rPr>
                <a:t>Inception network trained on real data</a:t>
              </a:r>
              <a:endParaRPr dirty="0">
                <a:latin typeface="Chalkboard" panose="03050602040202020205" pitchFamily="66" charset="77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Up Arrow 23">
            <a:extLst>
              <a:ext uri="{FF2B5EF4-FFF2-40B4-BE49-F238E27FC236}">
                <a16:creationId xmlns:a16="http://schemas.microsoft.com/office/drawing/2014/main" id="{7489AD99-D63A-DC47-BF58-E0173A4FE36E}"/>
              </a:ext>
            </a:extLst>
          </p:cNvPr>
          <p:cNvSpPr/>
          <p:nvPr/>
        </p:nvSpPr>
        <p:spPr>
          <a:xfrm rot="7863652">
            <a:off x="6862623" y="4109228"/>
            <a:ext cx="394786" cy="1335852"/>
          </a:xfrm>
          <a:custGeom>
            <a:avLst/>
            <a:gdLst>
              <a:gd name="connsiteX0" fmla="*/ 0 w 394786"/>
              <a:gd name="connsiteY0" fmla="*/ 209367 h 1335852"/>
              <a:gd name="connsiteX1" fmla="*/ 197393 w 394786"/>
              <a:gd name="connsiteY1" fmla="*/ 0 h 1335852"/>
              <a:gd name="connsiteX2" fmla="*/ 394786 w 394786"/>
              <a:gd name="connsiteY2" fmla="*/ 209367 h 1335852"/>
              <a:gd name="connsiteX3" fmla="*/ 289378 w 394786"/>
              <a:gd name="connsiteY3" fmla="*/ 209367 h 1335852"/>
              <a:gd name="connsiteX4" fmla="*/ 289378 w 394786"/>
              <a:gd name="connsiteY4" fmla="*/ 761345 h 1335852"/>
              <a:gd name="connsiteX5" fmla="*/ 289378 w 394786"/>
              <a:gd name="connsiteY5" fmla="*/ 1335852 h 1335852"/>
              <a:gd name="connsiteX6" fmla="*/ 105408 w 394786"/>
              <a:gd name="connsiteY6" fmla="*/ 1335852 h 1335852"/>
              <a:gd name="connsiteX7" fmla="*/ 105408 w 394786"/>
              <a:gd name="connsiteY7" fmla="*/ 772610 h 1335852"/>
              <a:gd name="connsiteX8" fmla="*/ 105408 w 394786"/>
              <a:gd name="connsiteY8" fmla="*/ 209367 h 1335852"/>
              <a:gd name="connsiteX9" fmla="*/ 0 w 394786"/>
              <a:gd name="connsiteY9" fmla="*/ 209367 h 133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4786" h="1335852" fill="none" extrusionOk="0">
                <a:moveTo>
                  <a:pt x="0" y="209367"/>
                </a:moveTo>
                <a:cubicBezTo>
                  <a:pt x="46683" y="157974"/>
                  <a:pt x="128848" y="59138"/>
                  <a:pt x="197393" y="0"/>
                </a:cubicBezTo>
                <a:cubicBezTo>
                  <a:pt x="262738" y="50533"/>
                  <a:pt x="286840" y="113847"/>
                  <a:pt x="394786" y="209367"/>
                </a:cubicBezTo>
                <a:cubicBezTo>
                  <a:pt x="371088" y="206791"/>
                  <a:pt x="312725" y="213405"/>
                  <a:pt x="289378" y="209367"/>
                </a:cubicBezTo>
                <a:cubicBezTo>
                  <a:pt x="287420" y="475116"/>
                  <a:pt x="279337" y="602641"/>
                  <a:pt x="289378" y="761345"/>
                </a:cubicBezTo>
                <a:cubicBezTo>
                  <a:pt x="299419" y="920049"/>
                  <a:pt x="311174" y="1218974"/>
                  <a:pt x="289378" y="1335852"/>
                </a:cubicBezTo>
                <a:cubicBezTo>
                  <a:pt x="226217" y="1330125"/>
                  <a:pt x="169323" y="1329656"/>
                  <a:pt x="105408" y="1335852"/>
                </a:cubicBezTo>
                <a:cubicBezTo>
                  <a:pt x="109401" y="1193530"/>
                  <a:pt x="111718" y="977566"/>
                  <a:pt x="105408" y="772610"/>
                </a:cubicBezTo>
                <a:cubicBezTo>
                  <a:pt x="99098" y="567654"/>
                  <a:pt x="83927" y="469801"/>
                  <a:pt x="105408" y="209367"/>
                </a:cubicBezTo>
                <a:cubicBezTo>
                  <a:pt x="62363" y="207338"/>
                  <a:pt x="38850" y="205294"/>
                  <a:pt x="0" y="209367"/>
                </a:cubicBezTo>
                <a:close/>
              </a:path>
              <a:path w="394786" h="1335852" stroke="0" extrusionOk="0">
                <a:moveTo>
                  <a:pt x="0" y="209367"/>
                </a:moveTo>
                <a:cubicBezTo>
                  <a:pt x="46732" y="168651"/>
                  <a:pt x="94974" y="91008"/>
                  <a:pt x="197393" y="0"/>
                </a:cubicBezTo>
                <a:cubicBezTo>
                  <a:pt x="241800" y="52720"/>
                  <a:pt x="313120" y="123057"/>
                  <a:pt x="394786" y="209367"/>
                </a:cubicBezTo>
                <a:cubicBezTo>
                  <a:pt x="363864" y="209678"/>
                  <a:pt x="340978" y="212916"/>
                  <a:pt x="289378" y="209367"/>
                </a:cubicBezTo>
                <a:cubicBezTo>
                  <a:pt x="316598" y="439996"/>
                  <a:pt x="278232" y="606011"/>
                  <a:pt x="289378" y="783874"/>
                </a:cubicBezTo>
                <a:cubicBezTo>
                  <a:pt x="300524" y="961737"/>
                  <a:pt x="306740" y="1092767"/>
                  <a:pt x="289378" y="1335852"/>
                </a:cubicBezTo>
                <a:cubicBezTo>
                  <a:pt x="206983" y="1339142"/>
                  <a:pt x="159298" y="1332182"/>
                  <a:pt x="105408" y="1335852"/>
                </a:cubicBezTo>
                <a:cubicBezTo>
                  <a:pt x="109347" y="1100524"/>
                  <a:pt x="125557" y="1058871"/>
                  <a:pt x="105408" y="795139"/>
                </a:cubicBezTo>
                <a:cubicBezTo>
                  <a:pt x="85259" y="531407"/>
                  <a:pt x="108122" y="467778"/>
                  <a:pt x="105408" y="209367"/>
                </a:cubicBezTo>
                <a:cubicBezTo>
                  <a:pt x="58854" y="211304"/>
                  <a:pt x="29363" y="212675"/>
                  <a:pt x="0" y="20936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466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43C1BE1-C57F-CC41-A782-7CB83C256EEE}"/>
                  </a:ext>
                </a:extLst>
              </p:cNvPr>
              <p:cNvSpPr/>
              <p:nvPr/>
            </p:nvSpPr>
            <p:spPr>
              <a:xfrm>
                <a:off x="10685801" y="5346626"/>
                <a:ext cx="15318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43C1BE1-C57F-CC41-A782-7CB83C256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801" y="5346626"/>
                <a:ext cx="1531882" cy="461665"/>
              </a:xfrm>
              <a:prstGeom prst="rect">
                <a:avLst/>
              </a:prstGeom>
              <a:blipFill>
                <a:blip r:embed="rId10"/>
                <a:stretch>
                  <a:fillRect r="-247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ine Callout 1 4">
            <a:extLst>
              <a:ext uri="{FF2B5EF4-FFF2-40B4-BE49-F238E27FC236}">
                <a16:creationId xmlns:a16="http://schemas.microsoft.com/office/drawing/2014/main" id="{31EC1463-2B82-2D40-A23F-99E4B307E405}"/>
              </a:ext>
            </a:extLst>
          </p:cNvPr>
          <p:cNvSpPr/>
          <p:nvPr/>
        </p:nvSpPr>
        <p:spPr>
          <a:xfrm>
            <a:off x="10269232" y="1001535"/>
            <a:ext cx="1573475" cy="767799"/>
          </a:xfrm>
          <a:prstGeom prst="borderCallout1">
            <a:avLst>
              <a:gd name="adj1" fmla="val 110003"/>
              <a:gd name="adj2" fmla="val 55859"/>
              <a:gd name="adj3" fmla="val 203753"/>
              <a:gd name="adj4" fmla="val 52355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Binary Classification</a:t>
            </a:r>
          </a:p>
        </p:txBody>
      </p:sp>
      <p:sp>
        <p:nvSpPr>
          <p:cNvPr id="78" name="Line Callout 1 77">
            <a:extLst>
              <a:ext uri="{FF2B5EF4-FFF2-40B4-BE49-F238E27FC236}">
                <a16:creationId xmlns:a16="http://schemas.microsoft.com/office/drawing/2014/main" id="{BA01B7EA-0FE6-CF4E-AC66-F0B4381B376A}"/>
              </a:ext>
            </a:extLst>
          </p:cNvPr>
          <p:cNvSpPr/>
          <p:nvPr/>
        </p:nvSpPr>
        <p:spPr>
          <a:xfrm>
            <a:off x="10143895" y="3433688"/>
            <a:ext cx="1844905" cy="767799"/>
          </a:xfrm>
          <a:prstGeom prst="borderCallout1">
            <a:avLst>
              <a:gd name="adj1" fmla="val 110003"/>
              <a:gd name="adj2" fmla="val 55859"/>
              <a:gd name="adj3" fmla="val 240873"/>
              <a:gd name="adj4" fmla="val 6201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</a:t>
            </a:r>
          </a:p>
        </p:txBody>
      </p:sp>
      <p:sp>
        <p:nvSpPr>
          <p:cNvPr id="79" name="Up Arrow 23">
            <a:extLst>
              <a:ext uri="{FF2B5EF4-FFF2-40B4-BE49-F238E27FC236}">
                <a16:creationId xmlns:a16="http://schemas.microsoft.com/office/drawing/2014/main" id="{AE6648CA-A1B6-9A49-8A4D-14DE4D9B0960}"/>
              </a:ext>
            </a:extLst>
          </p:cNvPr>
          <p:cNvSpPr/>
          <p:nvPr/>
        </p:nvSpPr>
        <p:spPr>
          <a:xfrm rot="5400000">
            <a:off x="10369007" y="5441344"/>
            <a:ext cx="394786" cy="354970"/>
          </a:xfrm>
          <a:custGeom>
            <a:avLst/>
            <a:gdLst>
              <a:gd name="connsiteX0" fmla="*/ 0 w 394786"/>
              <a:gd name="connsiteY0" fmla="*/ 188251 h 354970"/>
              <a:gd name="connsiteX1" fmla="*/ 197393 w 394786"/>
              <a:gd name="connsiteY1" fmla="*/ 0 h 354970"/>
              <a:gd name="connsiteX2" fmla="*/ 394786 w 394786"/>
              <a:gd name="connsiteY2" fmla="*/ 188251 h 354970"/>
              <a:gd name="connsiteX3" fmla="*/ 289378 w 394786"/>
              <a:gd name="connsiteY3" fmla="*/ 188251 h 354970"/>
              <a:gd name="connsiteX4" fmla="*/ 289378 w 394786"/>
              <a:gd name="connsiteY4" fmla="*/ 354970 h 354970"/>
              <a:gd name="connsiteX5" fmla="*/ 105408 w 394786"/>
              <a:gd name="connsiteY5" fmla="*/ 354970 h 354970"/>
              <a:gd name="connsiteX6" fmla="*/ 105408 w 394786"/>
              <a:gd name="connsiteY6" fmla="*/ 188251 h 354970"/>
              <a:gd name="connsiteX7" fmla="*/ 0 w 394786"/>
              <a:gd name="connsiteY7" fmla="*/ 188251 h 35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786" h="354970" fill="none" extrusionOk="0">
                <a:moveTo>
                  <a:pt x="0" y="188251"/>
                </a:moveTo>
                <a:cubicBezTo>
                  <a:pt x="73530" y="107128"/>
                  <a:pt x="104527" y="71841"/>
                  <a:pt x="197393" y="0"/>
                </a:cubicBezTo>
                <a:cubicBezTo>
                  <a:pt x="263406" y="57595"/>
                  <a:pt x="332943" y="137988"/>
                  <a:pt x="394786" y="188251"/>
                </a:cubicBezTo>
                <a:cubicBezTo>
                  <a:pt x="366846" y="185023"/>
                  <a:pt x="329093" y="186987"/>
                  <a:pt x="289378" y="188251"/>
                </a:cubicBezTo>
                <a:cubicBezTo>
                  <a:pt x="293891" y="244076"/>
                  <a:pt x="288595" y="275901"/>
                  <a:pt x="289378" y="354970"/>
                </a:cubicBezTo>
                <a:cubicBezTo>
                  <a:pt x="214176" y="346487"/>
                  <a:pt x="167177" y="363373"/>
                  <a:pt x="105408" y="354970"/>
                </a:cubicBezTo>
                <a:cubicBezTo>
                  <a:pt x="98716" y="278582"/>
                  <a:pt x="100717" y="221982"/>
                  <a:pt x="105408" y="188251"/>
                </a:cubicBezTo>
                <a:cubicBezTo>
                  <a:pt x="58300" y="185325"/>
                  <a:pt x="27148" y="192947"/>
                  <a:pt x="0" y="188251"/>
                </a:cubicBezTo>
                <a:close/>
              </a:path>
              <a:path w="394786" h="354970" stroke="0" extrusionOk="0">
                <a:moveTo>
                  <a:pt x="0" y="188251"/>
                </a:moveTo>
                <a:cubicBezTo>
                  <a:pt x="78637" y="97711"/>
                  <a:pt x="137447" y="65697"/>
                  <a:pt x="197393" y="0"/>
                </a:cubicBezTo>
                <a:cubicBezTo>
                  <a:pt x="251455" y="61740"/>
                  <a:pt x="335326" y="144015"/>
                  <a:pt x="394786" y="188251"/>
                </a:cubicBezTo>
                <a:cubicBezTo>
                  <a:pt x="363864" y="188562"/>
                  <a:pt x="340978" y="191800"/>
                  <a:pt x="289378" y="188251"/>
                </a:cubicBezTo>
                <a:cubicBezTo>
                  <a:pt x="288141" y="253722"/>
                  <a:pt x="294819" y="306259"/>
                  <a:pt x="289378" y="354970"/>
                </a:cubicBezTo>
                <a:cubicBezTo>
                  <a:pt x="208671" y="354568"/>
                  <a:pt x="195362" y="359199"/>
                  <a:pt x="105408" y="354970"/>
                </a:cubicBezTo>
                <a:cubicBezTo>
                  <a:pt x="113004" y="277822"/>
                  <a:pt x="98223" y="228279"/>
                  <a:pt x="105408" y="188251"/>
                </a:cubicBezTo>
                <a:cubicBezTo>
                  <a:pt x="54924" y="187386"/>
                  <a:pt x="42579" y="184688"/>
                  <a:pt x="0" y="18825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466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65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7" grpId="0"/>
      <p:bldP spid="5" grpId="0" animBg="1"/>
      <p:bldP spid="78" grpId="0" animBg="1"/>
      <p:bldP spid="7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Evaluation: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Helvetica Neue"/>
              </a:rPr>
              <a:t>Inception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3379697" y="6107337"/>
                <a:ext cx="5657574" cy="533223"/>
              </a:xfrm>
              <a:prstGeom prst="rect">
                <a:avLst/>
              </a:prstGeom>
              <a:solidFill>
                <a:srgbClr val="F9F9F9"/>
              </a:solidFill>
              <a:ln w="508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𝐼𝑆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  <a:sym typeface="Calibri"/>
                          </a:rPr>
                          <m:t>𝐺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  <a:sym typeface="Calibri"/>
                          </a:rPr>
                          <m:t>exp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Calibri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  <a:sym typeface="Calibri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  <a:sym typeface="Calibri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Calibri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  <a:sym typeface="Calibri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  <a:sym typeface="Calibri"/>
                                  </a:rPr>
                                  <m:t>𝑔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Calibri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  <a:sym typeface="Calibri"/>
                              </a:rPr>
                              <m:t>𝐾𝐿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Calibri"/>
                          </a:rPr>
                          <m:t>(</m:t>
                        </m:r>
                      </m:e>
                    </m:func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  <a:sym typeface="Calibri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  <a:sym typeface="Calibri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  <a:sym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  <a:sym typeface="Calibri"/>
                              </a:rPr>
                              <m:t>𝐹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||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  <a:sym typeface="Calibri"/>
                      </a:rPr>
                      <m:t>))</m:t>
                    </m:r>
                  </m:oMath>
                </a14:m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Calibri"/>
                  </a:rPr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697" y="6107337"/>
                <a:ext cx="5657574" cy="533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08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EA0B21-685F-3447-B949-92782BD3FA27}"/>
                  </a:ext>
                </a:extLst>
              </p:cNvPr>
              <p:cNvSpPr txBox="1"/>
              <p:nvPr/>
            </p:nvSpPr>
            <p:spPr>
              <a:xfrm>
                <a:off x="2852021" y="3668256"/>
                <a:ext cx="2979405" cy="755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EA0B21-685F-3447-B949-92782BD3F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021" y="3668256"/>
                <a:ext cx="2979405" cy="755143"/>
              </a:xfrm>
              <a:prstGeom prst="rect">
                <a:avLst/>
              </a:prstGeom>
              <a:blipFill>
                <a:blip r:embed="rId4"/>
                <a:stretch>
                  <a:fillRect l="-9322" t="-208197" r="-1695" b="-291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oogle Shape;135;p17">
            <a:extLst>
              <a:ext uri="{FF2B5EF4-FFF2-40B4-BE49-F238E27FC236}">
                <a16:creationId xmlns:a16="http://schemas.microsoft.com/office/drawing/2014/main" id="{36241630-649F-1740-A554-F2A15ED524A7}"/>
              </a:ext>
            </a:extLst>
          </p:cNvPr>
          <p:cNvGrpSpPr/>
          <p:nvPr/>
        </p:nvGrpSpPr>
        <p:grpSpPr>
          <a:xfrm>
            <a:off x="349292" y="919860"/>
            <a:ext cx="2960492" cy="1942611"/>
            <a:chOff x="5410243" y="-1285514"/>
            <a:chExt cx="2392729" cy="1490258"/>
          </a:xfrm>
        </p:grpSpPr>
        <p:pic>
          <p:nvPicPr>
            <p:cNvPr id="32" name="Google Shape;133;p17">
              <a:extLst>
                <a:ext uri="{FF2B5EF4-FFF2-40B4-BE49-F238E27FC236}">
                  <a16:creationId xmlns:a16="http://schemas.microsoft.com/office/drawing/2014/main" id="{0255E457-0A65-BF45-B767-91E6160F32B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58166" y="-660031"/>
              <a:ext cx="2155106" cy="864775"/>
            </a:xfrm>
            <a:prstGeom prst="rect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3" name="Google Shape;136;p17">
              <a:extLst>
                <a:ext uri="{FF2B5EF4-FFF2-40B4-BE49-F238E27FC236}">
                  <a16:creationId xmlns:a16="http://schemas.microsoft.com/office/drawing/2014/main" id="{55314CB7-1094-CF47-B916-6BE23A45FCD9}"/>
                </a:ext>
              </a:extLst>
            </p:cNvPr>
            <p:cNvSpPr txBox="1"/>
            <p:nvPr/>
          </p:nvSpPr>
          <p:spPr>
            <a:xfrm>
              <a:off x="5410243" y="-1285514"/>
              <a:ext cx="2392729" cy="4905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Chalkboard" panose="03050602040202020205" pitchFamily="66" charset="77"/>
                  <a:ea typeface="Calibri"/>
                  <a:cs typeface="Calibri"/>
                  <a:sym typeface="Calibri"/>
                </a:rPr>
                <a:t>Inception network trained on </a:t>
              </a:r>
              <a:r>
                <a:rPr lang="en-US">
                  <a:latin typeface="Chalkboard" panose="03050602040202020205" pitchFamily="66" charset="77"/>
                  <a:ea typeface="Calibri"/>
                  <a:cs typeface="Calibri"/>
                  <a:sym typeface="Calibri"/>
                </a:rPr>
                <a:t>real data</a:t>
              </a:r>
              <a:endParaRPr dirty="0">
                <a:latin typeface="Chalkboard" panose="03050602040202020205" pitchFamily="66" charset="77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8A5AD5B-CC7F-F94D-82E5-C8C80156C2CB}"/>
                  </a:ext>
                </a:extLst>
              </p:cNvPr>
              <p:cNvSpPr/>
              <p:nvPr/>
            </p:nvSpPr>
            <p:spPr>
              <a:xfrm>
                <a:off x="3575783" y="2001638"/>
                <a:ext cx="15318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8A5AD5B-CC7F-F94D-82E5-C8C80156C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83" y="2001638"/>
                <a:ext cx="1531882" cy="461665"/>
              </a:xfrm>
              <a:prstGeom prst="rect">
                <a:avLst/>
              </a:prstGeom>
              <a:blipFill>
                <a:blip r:embed="rId6"/>
                <a:stretch>
                  <a:fillRect r="-1639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Up Arrow 23">
            <a:extLst>
              <a:ext uri="{FF2B5EF4-FFF2-40B4-BE49-F238E27FC236}">
                <a16:creationId xmlns:a16="http://schemas.microsoft.com/office/drawing/2014/main" id="{BAA6D5C0-A642-DA48-A1A1-33B81424F8BF}"/>
              </a:ext>
            </a:extLst>
          </p:cNvPr>
          <p:cNvSpPr/>
          <p:nvPr/>
        </p:nvSpPr>
        <p:spPr>
          <a:xfrm rot="5400000">
            <a:off x="3332294" y="2094511"/>
            <a:ext cx="274887" cy="354970"/>
          </a:xfrm>
          <a:custGeom>
            <a:avLst/>
            <a:gdLst>
              <a:gd name="connsiteX0" fmla="*/ 0 w 274887"/>
              <a:gd name="connsiteY0" fmla="*/ 145781 h 354970"/>
              <a:gd name="connsiteX1" fmla="*/ 137444 w 274887"/>
              <a:gd name="connsiteY1" fmla="*/ 0 h 354970"/>
              <a:gd name="connsiteX2" fmla="*/ 274887 w 274887"/>
              <a:gd name="connsiteY2" fmla="*/ 145781 h 354970"/>
              <a:gd name="connsiteX3" fmla="*/ 201492 w 274887"/>
              <a:gd name="connsiteY3" fmla="*/ 145781 h 354970"/>
              <a:gd name="connsiteX4" fmla="*/ 201492 w 274887"/>
              <a:gd name="connsiteY4" fmla="*/ 354970 h 354970"/>
              <a:gd name="connsiteX5" fmla="*/ 73395 w 274887"/>
              <a:gd name="connsiteY5" fmla="*/ 354970 h 354970"/>
              <a:gd name="connsiteX6" fmla="*/ 73395 w 274887"/>
              <a:gd name="connsiteY6" fmla="*/ 145781 h 354970"/>
              <a:gd name="connsiteX7" fmla="*/ 0 w 274887"/>
              <a:gd name="connsiteY7" fmla="*/ 145781 h 35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4887" h="354970" fill="none" extrusionOk="0">
                <a:moveTo>
                  <a:pt x="0" y="145781"/>
                </a:moveTo>
                <a:cubicBezTo>
                  <a:pt x="33741" y="119334"/>
                  <a:pt x="99376" y="32724"/>
                  <a:pt x="137444" y="0"/>
                </a:cubicBezTo>
                <a:cubicBezTo>
                  <a:pt x="173648" y="38491"/>
                  <a:pt x="217135" y="70632"/>
                  <a:pt x="274887" y="145781"/>
                </a:cubicBezTo>
                <a:cubicBezTo>
                  <a:pt x="252774" y="149132"/>
                  <a:pt x="220425" y="145764"/>
                  <a:pt x="201492" y="145781"/>
                </a:cubicBezTo>
                <a:cubicBezTo>
                  <a:pt x="200008" y="219608"/>
                  <a:pt x="204367" y="311286"/>
                  <a:pt x="201492" y="354970"/>
                </a:cubicBezTo>
                <a:cubicBezTo>
                  <a:pt x="172202" y="360669"/>
                  <a:pt x="136352" y="352487"/>
                  <a:pt x="73395" y="354970"/>
                </a:cubicBezTo>
                <a:cubicBezTo>
                  <a:pt x="76603" y="281709"/>
                  <a:pt x="74990" y="246278"/>
                  <a:pt x="73395" y="145781"/>
                </a:cubicBezTo>
                <a:cubicBezTo>
                  <a:pt x="58305" y="148032"/>
                  <a:pt x="28690" y="145311"/>
                  <a:pt x="0" y="145781"/>
                </a:cubicBezTo>
                <a:close/>
              </a:path>
              <a:path w="274887" h="354970" stroke="0" extrusionOk="0">
                <a:moveTo>
                  <a:pt x="0" y="145781"/>
                </a:moveTo>
                <a:cubicBezTo>
                  <a:pt x="46814" y="101439"/>
                  <a:pt x="99805" y="26442"/>
                  <a:pt x="137444" y="0"/>
                </a:cubicBezTo>
                <a:cubicBezTo>
                  <a:pt x="199713" y="74767"/>
                  <a:pt x="240425" y="113149"/>
                  <a:pt x="274887" y="145781"/>
                </a:cubicBezTo>
                <a:cubicBezTo>
                  <a:pt x="248688" y="146045"/>
                  <a:pt x="227834" y="143926"/>
                  <a:pt x="201492" y="145781"/>
                </a:cubicBezTo>
                <a:cubicBezTo>
                  <a:pt x="202060" y="209699"/>
                  <a:pt x="194059" y="308000"/>
                  <a:pt x="201492" y="354970"/>
                </a:cubicBezTo>
                <a:cubicBezTo>
                  <a:pt x="171867" y="360100"/>
                  <a:pt x="129111" y="349696"/>
                  <a:pt x="73395" y="354970"/>
                </a:cubicBezTo>
                <a:cubicBezTo>
                  <a:pt x="81616" y="284730"/>
                  <a:pt x="65707" y="187671"/>
                  <a:pt x="73395" y="145781"/>
                </a:cubicBezTo>
                <a:cubicBezTo>
                  <a:pt x="48626" y="144622"/>
                  <a:pt x="23375" y="147441"/>
                  <a:pt x="0" y="14578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466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6" name="Up Arrow 23">
            <a:extLst>
              <a:ext uri="{FF2B5EF4-FFF2-40B4-BE49-F238E27FC236}">
                <a16:creationId xmlns:a16="http://schemas.microsoft.com/office/drawing/2014/main" id="{291E48BA-A580-6F45-BAE0-6EA61C91C64E}"/>
              </a:ext>
            </a:extLst>
          </p:cNvPr>
          <p:cNvSpPr/>
          <p:nvPr/>
        </p:nvSpPr>
        <p:spPr>
          <a:xfrm rot="10680000">
            <a:off x="4109710" y="2617320"/>
            <a:ext cx="333828" cy="811680"/>
          </a:xfrm>
          <a:custGeom>
            <a:avLst/>
            <a:gdLst>
              <a:gd name="connsiteX0" fmla="*/ 0 w 333828"/>
              <a:gd name="connsiteY0" fmla="*/ 177039 h 811680"/>
              <a:gd name="connsiteX1" fmla="*/ 166914 w 333828"/>
              <a:gd name="connsiteY1" fmla="*/ 0 h 811680"/>
              <a:gd name="connsiteX2" fmla="*/ 333828 w 333828"/>
              <a:gd name="connsiteY2" fmla="*/ 177039 h 811680"/>
              <a:gd name="connsiteX3" fmla="*/ 244696 w 333828"/>
              <a:gd name="connsiteY3" fmla="*/ 177039 h 811680"/>
              <a:gd name="connsiteX4" fmla="*/ 244696 w 333828"/>
              <a:gd name="connsiteY4" fmla="*/ 811680 h 811680"/>
              <a:gd name="connsiteX5" fmla="*/ 89132 w 333828"/>
              <a:gd name="connsiteY5" fmla="*/ 811680 h 811680"/>
              <a:gd name="connsiteX6" fmla="*/ 89132 w 333828"/>
              <a:gd name="connsiteY6" fmla="*/ 177039 h 811680"/>
              <a:gd name="connsiteX7" fmla="*/ 0 w 333828"/>
              <a:gd name="connsiteY7" fmla="*/ 177039 h 8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828" h="811680" fill="none" extrusionOk="0">
                <a:moveTo>
                  <a:pt x="0" y="177039"/>
                </a:moveTo>
                <a:cubicBezTo>
                  <a:pt x="77890" y="95833"/>
                  <a:pt x="123572" y="53460"/>
                  <a:pt x="166914" y="0"/>
                </a:cubicBezTo>
                <a:cubicBezTo>
                  <a:pt x="223762" y="45409"/>
                  <a:pt x="289277" y="132884"/>
                  <a:pt x="333828" y="177039"/>
                </a:cubicBezTo>
                <a:cubicBezTo>
                  <a:pt x="293440" y="174295"/>
                  <a:pt x="275836" y="180385"/>
                  <a:pt x="244696" y="177039"/>
                </a:cubicBezTo>
                <a:cubicBezTo>
                  <a:pt x="246962" y="393517"/>
                  <a:pt x="224354" y="673424"/>
                  <a:pt x="244696" y="811680"/>
                </a:cubicBezTo>
                <a:cubicBezTo>
                  <a:pt x="168918" y="808872"/>
                  <a:pt x="161324" y="805371"/>
                  <a:pt x="89132" y="811680"/>
                </a:cubicBezTo>
                <a:cubicBezTo>
                  <a:pt x="59328" y="641076"/>
                  <a:pt x="81513" y="483063"/>
                  <a:pt x="89132" y="177039"/>
                </a:cubicBezTo>
                <a:cubicBezTo>
                  <a:pt x="67258" y="172812"/>
                  <a:pt x="18490" y="179783"/>
                  <a:pt x="0" y="177039"/>
                </a:cubicBezTo>
                <a:close/>
              </a:path>
              <a:path w="333828" h="811680" stroke="0" extrusionOk="0">
                <a:moveTo>
                  <a:pt x="0" y="177039"/>
                </a:moveTo>
                <a:cubicBezTo>
                  <a:pt x="53054" y="122984"/>
                  <a:pt x="107772" y="79211"/>
                  <a:pt x="166914" y="0"/>
                </a:cubicBezTo>
                <a:cubicBezTo>
                  <a:pt x="242524" y="77355"/>
                  <a:pt x="279449" y="114860"/>
                  <a:pt x="333828" y="177039"/>
                </a:cubicBezTo>
                <a:cubicBezTo>
                  <a:pt x="315663" y="174358"/>
                  <a:pt x="268948" y="177754"/>
                  <a:pt x="244696" y="177039"/>
                </a:cubicBezTo>
                <a:cubicBezTo>
                  <a:pt x="252145" y="436618"/>
                  <a:pt x="256706" y="585354"/>
                  <a:pt x="244696" y="811680"/>
                </a:cubicBezTo>
                <a:cubicBezTo>
                  <a:pt x="184873" y="816757"/>
                  <a:pt x="147863" y="804413"/>
                  <a:pt x="89132" y="811680"/>
                </a:cubicBezTo>
                <a:cubicBezTo>
                  <a:pt x="119080" y="622466"/>
                  <a:pt x="62539" y="436776"/>
                  <a:pt x="89132" y="177039"/>
                </a:cubicBezTo>
                <a:cubicBezTo>
                  <a:pt x="46759" y="178029"/>
                  <a:pt x="31171" y="175442"/>
                  <a:pt x="0" y="17703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466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7" name="Google Shape;136;p17">
            <a:extLst>
              <a:ext uri="{FF2B5EF4-FFF2-40B4-BE49-F238E27FC236}">
                <a16:creationId xmlns:a16="http://schemas.microsoft.com/office/drawing/2014/main" id="{B91EA48D-E6CF-274C-9115-0C9C11F82C50}"/>
              </a:ext>
            </a:extLst>
          </p:cNvPr>
          <p:cNvSpPr txBox="1"/>
          <p:nvPr/>
        </p:nvSpPr>
        <p:spPr>
          <a:xfrm>
            <a:off x="2722472" y="4506454"/>
            <a:ext cx="2960492" cy="1037041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halkboard" panose="03050602040202020205" pitchFamily="66" charset="77"/>
                <a:ea typeface="Calibri"/>
                <a:cs typeface="Calibri"/>
                <a:sym typeface="Calibri"/>
              </a:rPr>
              <a:t>Distribution of labels which should be uniform (low entropy)</a:t>
            </a:r>
            <a:endParaRPr dirty="0">
              <a:latin typeface="Chalkboard" panose="03050602040202020205" pitchFamily="66" charset="77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Google Shape;136;p17">
                <a:extLst>
                  <a:ext uri="{FF2B5EF4-FFF2-40B4-BE49-F238E27FC236}">
                    <a16:creationId xmlns:a16="http://schemas.microsoft.com/office/drawing/2014/main" id="{D8125699-2B19-E548-8813-3A2EEE23DF16}"/>
                  </a:ext>
                </a:extLst>
              </p:cNvPr>
              <p:cNvSpPr txBox="1"/>
              <p:nvPr/>
            </p:nvSpPr>
            <p:spPr>
              <a:xfrm>
                <a:off x="3857228" y="897795"/>
                <a:ext cx="2306670" cy="105948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1100" dirty="0"/>
                  <a:t>  </a:t>
                </a:r>
                <a:r>
                  <a:rPr lang="en-US" sz="1400" dirty="0">
                    <a:latin typeface="Chalkboard SE" panose="03050602040202020205" pitchFamily="66" charset="77"/>
                  </a:rPr>
                  <a:t>would be very high if the network is sure about the class (high entropy)</a:t>
                </a:r>
                <a:endParaRPr lang="en-US" sz="1100" dirty="0">
                  <a:latin typeface="Chalkboard SE" panose="03050602040202020205" pitchFamily="66" charset="77"/>
                </a:endParaRPr>
              </a:p>
            </p:txBody>
          </p:sp>
        </mc:Choice>
        <mc:Fallback>
          <p:sp>
            <p:nvSpPr>
              <p:cNvPr id="43" name="Google Shape;136;p17">
                <a:extLst>
                  <a:ext uri="{FF2B5EF4-FFF2-40B4-BE49-F238E27FC236}">
                    <a16:creationId xmlns:a16="http://schemas.microsoft.com/office/drawing/2014/main" id="{D8125699-2B19-E548-8813-3A2EEE23D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228" y="897795"/>
                <a:ext cx="2306670" cy="1059488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6C839727-ED0F-964B-8DB8-B8BDE8B8FE4D}"/>
              </a:ext>
            </a:extLst>
          </p:cNvPr>
          <p:cNvSpPr/>
          <p:nvPr/>
        </p:nvSpPr>
        <p:spPr>
          <a:xfrm>
            <a:off x="1404603" y="6162985"/>
            <a:ext cx="1878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halkboard" panose="03050602040202020205" pitchFamily="66" charset="77"/>
                <a:ea typeface="Calibri"/>
                <a:cs typeface="Calibri"/>
                <a:sym typeface="Calibri"/>
              </a:rPr>
              <a:t>Inception Score: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68EC41-C529-DB4E-9B8B-C055568CE0C4}"/>
              </a:ext>
            </a:extLst>
          </p:cNvPr>
          <p:cNvSpPr/>
          <p:nvPr/>
        </p:nvSpPr>
        <p:spPr>
          <a:xfrm>
            <a:off x="173432" y="3825804"/>
            <a:ext cx="2261699" cy="12003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r>
              <a:rPr lang="en-US" dirty="0">
                <a:latin typeface="Chalkboard" panose="03050602040202020205" pitchFamily="66" charset="77"/>
                <a:ea typeface="Calibri"/>
                <a:cs typeface="Calibri"/>
                <a:sym typeface="Calibri"/>
              </a:rPr>
              <a:t>High Inception Score means high quality and diverse generated data.</a:t>
            </a:r>
            <a:endParaRPr lang="en-US" dirty="0"/>
          </a:p>
        </p:txBody>
      </p:sp>
      <p:sp>
        <p:nvSpPr>
          <p:cNvPr id="47" name="Line Callout 2 46">
            <a:extLst>
              <a:ext uri="{FF2B5EF4-FFF2-40B4-BE49-F238E27FC236}">
                <a16:creationId xmlns:a16="http://schemas.microsoft.com/office/drawing/2014/main" id="{FC36495C-99C9-D443-AD62-BA737B8147DF}"/>
              </a:ext>
            </a:extLst>
          </p:cNvPr>
          <p:cNvSpPr/>
          <p:nvPr/>
        </p:nvSpPr>
        <p:spPr>
          <a:xfrm>
            <a:off x="9886950" y="5072063"/>
            <a:ext cx="1955758" cy="6126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11661"/>
              <a:gd name="adj6" fmla="val -2400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Diversity means flat distribution</a:t>
            </a:r>
          </a:p>
        </p:txBody>
      </p:sp>
      <p:sp>
        <p:nvSpPr>
          <p:cNvPr id="48" name="Line Callout 2 47">
            <a:extLst>
              <a:ext uri="{FF2B5EF4-FFF2-40B4-BE49-F238E27FC236}">
                <a16:creationId xmlns:a16="http://schemas.microsoft.com/office/drawing/2014/main" id="{654B2CBB-D8B8-9942-A563-4D14A70EA8D9}"/>
              </a:ext>
            </a:extLst>
          </p:cNvPr>
          <p:cNvSpPr/>
          <p:nvPr/>
        </p:nvSpPr>
        <p:spPr>
          <a:xfrm>
            <a:off x="9588520" y="52388"/>
            <a:ext cx="2254187" cy="6126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0765"/>
              <a:gd name="adj6" fmla="val -47345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quality means peaky distribution</a:t>
            </a:r>
          </a:p>
        </p:txBody>
      </p:sp>
      <p:sp>
        <p:nvSpPr>
          <p:cNvPr id="49" name="Line Callout 2 48">
            <a:extLst>
              <a:ext uri="{FF2B5EF4-FFF2-40B4-BE49-F238E27FC236}">
                <a16:creationId xmlns:a16="http://schemas.microsoft.com/office/drawing/2014/main" id="{FC17D3D1-26E0-6642-8E20-01B75CEED76D}"/>
              </a:ext>
            </a:extLst>
          </p:cNvPr>
          <p:cNvSpPr/>
          <p:nvPr/>
        </p:nvSpPr>
        <p:spPr>
          <a:xfrm>
            <a:off x="6605579" y="4617737"/>
            <a:ext cx="2734400" cy="130817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2911"/>
              <a:gd name="adj6" fmla="val -24528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KL measures the difference of the two distributions. If we want high quality and diverse, KL has to be high.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CB83F2-F329-054D-827B-2C5DE338A2BB}"/>
              </a:ext>
            </a:extLst>
          </p:cNvPr>
          <p:cNvGrpSpPr/>
          <p:nvPr/>
        </p:nvGrpSpPr>
        <p:grpSpPr>
          <a:xfrm>
            <a:off x="5980277" y="3475195"/>
            <a:ext cx="5415004" cy="725330"/>
            <a:chOff x="5980277" y="3475195"/>
            <a:chExt cx="5415004" cy="725330"/>
          </a:xfrm>
        </p:grpSpPr>
        <p:cxnSp>
          <p:nvCxnSpPr>
            <p:cNvPr id="20" name="Google Shape;129;p17">
              <a:extLst>
                <a:ext uri="{FF2B5EF4-FFF2-40B4-BE49-F238E27FC236}">
                  <a16:creationId xmlns:a16="http://schemas.microsoft.com/office/drawing/2014/main" id="{86203C2F-B918-8C46-8B45-7D9CAAF5F0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0277" y="3825805"/>
              <a:ext cx="427535" cy="1015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ED21271-3DEF-2B49-A4EE-A31DDE6088E1}"/>
                </a:ext>
              </a:extLst>
            </p:cNvPr>
            <p:cNvGrpSpPr/>
            <p:nvPr/>
          </p:nvGrpSpPr>
          <p:grpSpPr>
            <a:xfrm>
              <a:off x="6509038" y="3475195"/>
              <a:ext cx="4886243" cy="725330"/>
              <a:chOff x="6509038" y="3475195"/>
              <a:chExt cx="4886243" cy="72533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A1902E5-6FC1-2748-B92C-4EE445B28C69}"/>
                  </a:ext>
                </a:extLst>
              </p:cNvPr>
              <p:cNvSpPr/>
              <p:nvPr/>
            </p:nvSpPr>
            <p:spPr>
              <a:xfrm>
                <a:off x="6509038" y="3668256"/>
                <a:ext cx="575299" cy="532269"/>
              </a:xfrm>
              <a:custGeom>
                <a:avLst/>
                <a:gdLst>
                  <a:gd name="connsiteX0" fmla="*/ 0 w 575299"/>
                  <a:gd name="connsiteY0" fmla="*/ 0 h 532269"/>
                  <a:gd name="connsiteX1" fmla="*/ 575299 w 575299"/>
                  <a:gd name="connsiteY1" fmla="*/ 0 h 532269"/>
                  <a:gd name="connsiteX2" fmla="*/ 575299 w 575299"/>
                  <a:gd name="connsiteY2" fmla="*/ 532269 h 532269"/>
                  <a:gd name="connsiteX3" fmla="*/ 0 w 575299"/>
                  <a:gd name="connsiteY3" fmla="*/ 532269 h 532269"/>
                  <a:gd name="connsiteX4" fmla="*/ 0 w 575299"/>
                  <a:gd name="connsiteY4" fmla="*/ 0 h 532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99" h="532269" fill="none" extrusionOk="0">
                    <a:moveTo>
                      <a:pt x="0" y="0"/>
                    </a:moveTo>
                    <a:cubicBezTo>
                      <a:pt x="205693" y="37290"/>
                      <a:pt x="382665" y="36923"/>
                      <a:pt x="575299" y="0"/>
                    </a:cubicBezTo>
                    <a:cubicBezTo>
                      <a:pt x="555105" y="132547"/>
                      <a:pt x="574113" y="268613"/>
                      <a:pt x="575299" y="532269"/>
                    </a:cubicBezTo>
                    <a:cubicBezTo>
                      <a:pt x="307510" y="481636"/>
                      <a:pt x="236192" y="482676"/>
                      <a:pt x="0" y="532269"/>
                    </a:cubicBezTo>
                    <a:cubicBezTo>
                      <a:pt x="-10814" y="478385"/>
                      <a:pt x="27607" y="170782"/>
                      <a:pt x="0" y="0"/>
                    </a:cubicBezTo>
                    <a:close/>
                  </a:path>
                  <a:path w="575299" h="532269" stroke="0" extrusionOk="0">
                    <a:moveTo>
                      <a:pt x="0" y="0"/>
                    </a:moveTo>
                    <a:cubicBezTo>
                      <a:pt x="180584" y="-23109"/>
                      <a:pt x="401861" y="-44864"/>
                      <a:pt x="575299" y="0"/>
                    </a:cubicBezTo>
                    <a:cubicBezTo>
                      <a:pt x="588857" y="246519"/>
                      <a:pt x="619150" y="474694"/>
                      <a:pt x="575299" y="532269"/>
                    </a:cubicBezTo>
                    <a:cubicBezTo>
                      <a:pt x="304178" y="497659"/>
                      <a:pt x="66320" y="506907"/>
                      <a:pt x="0" y="532269"/>
                    </a:cubicBezTo>
                    <a:cubicBezTo>
                      <a:pt x="7174" y="438731"/>
                      <a:pt x="11859" y="226007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33A4165-FBF6-BA41-8EEB-123F7E5EF4F7}"/>
                  </a:ext>
                </a:extLst>
              </p:cNvPr>
              <p:cNvSpPr/>
              <p:nvPr/>
            </p:nvSpPr>
            <p:spPr>
              <a:xfrm>
                <a:off x="7091006" y="3499305"/>
                <a:ext cx="575299" cy="701220"/>
              </a:xfrm>
              <a:custGeom>
                <a:avLst/>
                <a:gdLst>
                  <a:gd name="connsiteX0" fmla="*/ 0 w 575299"/>
                  <a:gd name="connsiteY0" fmla="*/ 0 h 701220"/>
                  <a:gd name="connsiteX1" fmla="*/ 575299 w 575299"/>
                  <a:gd name="connsiteY1" fmla="*/ 0 h 701220"/>
                  <a:gd name="connsiteX2" fmla="*/ 575299 w 575299"/>
                  <a:gd name="connsiteY2" fmla="*/ 701220 h 701220"/>
                  <a:gd name="connsiteX3" fmla="*/ 0 w 575299"/>
                  <a:gd name="connsiteY3" fmla="*/ 701220 h 701220"/>
                  <a:gd name="connsiteX4" fmla="*/ 0 w 575299"/>
                  <a:gd name="connsiteY4" fmla="*/ 0 h 70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99" h="701220" fill="none" extrusionOk="0">
                    <a:moveTo>
                      <a:pt x="0" y="0"/>
                    </a:moveTo>
                    <a:cubicBezTo>
                      <a:pt x="205693" y="37290"/>
                      <a:pt x="382665" y="36923"/>
                      <a:pt x="575299" y="0"/>
                    </a:cubicBezTo>
                    <a:cubicBezTo>
                      <a:pt x="627031" y="265553"/>
                      <a:pt x="606809" y="600077"/>
                      <a:pt x="575299" y="701220"/>
                    </a:cubicBezTo>
                    <a:cubicBezTo>
                      <a:pt x="307510" y="650587"/>
                      <a:pt x="236192" y="651627"/>
                      <a:pt x="0" y="701220"/>
                    </a:cubicBezTo>
                    <a:cubicBezTo>
                      <a:pt x="42152" y="548100"/>
                      <a:pt x="-61887" y="132014"/>
                      <a:pt x="0" y="0"/>
                    </a:cubicBezTo>
                    <a:close/>
                  </a:path>
                  <a:path w="575299" h="701220" stroke="0" extrusionOk="0">
                    <a:moveTo>
                      <a:pt x="0" y="0"/>
                    </a:moveTo>
                    <a:cubicBezTo>
                      <a:pt x="180584" y="-23109"/>
                      <a:pt x="401861" y="-44864"/>
                      <a:pt x="575299" y="0"/>
                    </a:cubicBezTo>
                    <a:cubicBezTo>
                      <a:pt x="576104" y="334706"/>
                      <a:pt x="527211" y="554174"/>
                      <a:pt x="575299" y="701220"/>
                    </a:cubicBezTo>
                    <a:cubicBezTo>
                      <a:pt x="304178" y="666610"/>
                      <a:pt x="66320" y="675858"/>
                      <a:pt x="0" y="701220"/>
                    </a:cubicBezTo>
                    <a:cubicBezTo>
                      <a:pt x="24257" y="490799"/>
                      <a:pt x="-54593" y="339340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872B2B3-E2D9-EE4B-8EB8-86A6CD72415D}"/>
                  </a:ext>
                </a:extLst>
              </p:cNvPr>
              <p:cNvSpPr/>
              <p:nvPr/>
            </p:nvSpPr>
            <p:spPr>
              <a:xfrm>
                <a:off x="7738512" y="3713143"/>
                <a:ext cx="575299" cy="476694"/>
              </a:xfrm>
              <a:custGeom>
                <a:avLst/>
                <a:gdLst>
                  <a:gd name="connsiteX0" fmla="*/ 0 w 575299"/>
                  <a:gd name="connsiteY0" fmla="*/ 0 h 476694"/>
                  <a:gd name="connsiteX1" fmla="*/ 575299 w 575299"/>
                  <a:gd name="connsiteY1" fmla="*/ 0 h 476694"/>
                  <a:gd name="connsiteX2" fmla="*/ 575299 w 575299"/>
                  <a:gd name="connsiteY2" fmla="*/ 476694 h 476694"/>
                  <a:gd name="connsiteX3" fmla="*/ 0 w 575299"/>
                  <a:gd name="connsiteY3" fmla="*/ 476694 h 476694"/>
                  <a:gd name="connsiteX4" fmla="*/ 0 w 575299"/>
                  <a:gd name="connsiteY4" fmla="*/ 0 h 476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99" h="476694" fill="none" extrusionOk="0">
                    <a:moveTo>
                      <a:pt x="0" y="0"/>
                    </a:moveTo>
                    <a:cubicBezTo>
                      <a:pt x="205693" y="37290"/>
                      <a:pt x="382665" y="36923"/>
                      <a:pt x="575299" y="0"/>
                    </a:cubicBezTo>
                    <a:cubicBezTo>
                      <a:pt x="568764" y="213698"/>
                      <a:pt x="544089" y="308067"/>
                      <a:pt x="575299" y="476694"/>
                    </a:cubicBezTo>
                    <a:cubicBezTo>
                      <a:pt x="307510" y="426061"/>
                      <a:pt x="236192" y="427101"/>
                      <a:pt x="0" y="476694"/>
                    </a:cubicBezTo>
                    <a:cubicBezTo>
                      <a:pt x="-38283" y="270328"/>
                      <a:pt x="40730" y="230923"/>
                      <a:pt x="0" y="0"/>
                    </a:cubicBezTo>
                    <a:close/>
                  </a:path>
                  <a:path w="575299" h="476694" stroke="0" extrusionOk="0">
                    <a:moveTo>
                      <a:pt x="0" y="0"/>
                    </a:moveTo>
                    <a:cubicBezTo>
                      <a:pt x="180584" y="-23109"/>
                      <a:pt x="401861" y="-44864"/>
                      <a:pt x="575299" y="0"/>
                    </a:cubicBezTo>
                    <a:cubicBezTo>
                      <a:pt x="568582" y="90277"/>
                      <a:pt x="594183" y="370910"/>
                      <a:pt x="575299" y="476694"/>
                    </a:cubicBezTo>
                    <a:cubicBezTo>
                      <a:pt x="304178" y="442084"/>
                      <a:pt x="66320" y="451332"/>
                      <a:pt x="0" y="476694"/>
                    </a:cubicBezTo>
                    <a:cubicBezTo>
                      <a:pt x="7100" y="365203"/>
                      <a:pt x="-1345" y="101081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70A4F95-1FCC-2447-A927-F3DEB825ADC3}"/>
                  </a:ext>
                </a:extLst>
              </p:cNvPr>
              <p:cNvSpPr/>
              <p:nvPr/>
            </p:nvSpPr>
            <p:spPr>
              <a:xfrm>
                <a:off x="8333665" y="3499305"/>
                <a:ext cx="575299" cy="701220"/>
              </a:xfrm>
              <a:custGeom>
                <a:avLst/>
                <a:gdLst>
                  <a:gd name="connsiteX0" fmla="*/ 0 w 575299"/>
                  <a:gd name="connsiteY0" fmla="*/ 0 h 701220"/>
                  <a:gd name="connsiteX1" fmla="*/ 575299 w 575299"/>
                  <a:gd name="connsiteY1" fmla="*/ 0 h 701220"/>
                  <a:gd name="connsiteX2" fmla="*/ 575299 w 575299"/>
                  <a:gd name="connsiteY2" fmla="*/ 701220 h 701220"/>
                  <a:gd name="connsiteX3" fmla="*/ 0 w 575299"/>
                  <a:gd name="connsiteY3" fmla="*/ 701220 h 701220"/>
                  <a:gd name="connsiteX4" fmla="*/ 0 w 575299"/>
                  <a:gd name="connsiteY4" fmla="*/ 0 h 70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99" h="701220" fill="none" extrusionOk="0">
                    <a:moveTo>
                      <a:pt x="0" y="0"/>
                    </a:moveTo>
                    <a:cubicBezTo>
                      <a:pt x="205693" y="37290"/>
                      <a:pt x="382665" y="36923"/>
                      <a:pt x="575299" y="0"/>
                    </a:cubicBezTo>
                    <a:cubicBezTo>
                      <a:pt x="627031" y="265553"/>
                      <a:pt x="606809" y="600077"/>
                      <a:pt x="575299" y="701220"/>
                    </a:cubicBezTo>
                    <a:cubicBezTo>
                      <a:pt x="307510" y="650587"/>
                      <a:pt x="236192" y="651627"/>
                      <a:pt x="0" y="701220"/>
                    </a:cubicBezTo>
                    <a:cubicBezTo>
                      <a:pt x="42152" y="548100"/>
                      <a:pt x="-61887" y="132014"/>
                      <a:pt x="0" y="0"/>
                    </a:cubicBezTo>
                    <a:close/>
                  </a:path>
                  <a:path w="575299" h="701220" stroke="0" extrusionOk="0">
                    <a:moveTo>
                      <a:pt x="0" y="0"/>
                    </a:moveTo>
                    <a:cubicBezTo>
                      <a:pt x="180584" y="-23109"/>
                      <a:pt x="401861" y="-44864"/>
                      <a:pt x="575299" y="0"/>
                    </a:cubicBezTo>
                    <a:cubicBezTo>
                      <a:pt x="576104" y="334706"/>
                      <a:pt x="527211" y="554174"/>
                      <a:pt x="575299" y="701220"/>
                    </a:cubicBezTo>
                    <a:cubicBezTo>
                      <a:pt x="304178" y="666610"/>
                      <a:pt x="66320" y="675858"/>
                      <a:pt x="0" y="701220"/>
                    </a:cubicBezTo>
                    <a:cubicBezTo>
                      <a:pt x="24257" y="490799"/>
                      <a:pt x="-54593" y="339340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F856869-4265-5D41-AD6F-77872CB2DF83}"/>
                  </a:ext>
                </a:extLst>
              </p:cNvPr>
              <p:cNvSpPr/>
              <p:nvPr/>
            </p:nvSpPr>
            <p:spPr>
              <a:xfrm>
                <a:off x="8952618" y="3475195"/>
                <a:ext cx="575299" cy="701220"/>
              </a:xfrm>
              <a:custGeom>
                <a:avLst/>
                <a:gdLst>
                  <a:gd name="connsiteX0" fmla="*/ 0 w 575299"/>
                  <a:gd name="connsiteY0" fmla="*/ 0 h 701220"/>
                  <a:gd name="connsiteX1" fmla="*/ 575299 w 575299"/>
                  <a:gd name="connsiteY1" fmla="*/ 0 h 701220"/>
                  <a:gd name="connsiteX2" fmla="*/ 575299 w 575299"/>
                  <a:gd name="connsiteY2" fmla="*/ 701220 h 701220"/>
                  <a:gd name="connsiteX3" fmla="*/ 0 w 575299"/>
                  <a:gd name="connsiteY3" fmla="*/ 701220 h 701220"/>
                  <a:gd name="connsiteX4" fmla="*/ 0 w 575299"/>
                  <a:gd name="connsiteY4" fmla="*/ 0 h 70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99" h="701220" fill="none" extrusionOk="0">
                    <a:moveTo>
                      <a:pt x="0" y="0"/>
                    </a:moveTo>
                    <a:cubicBezTo>
                      <a:pt x="205693" y="37290"/>
                      <a:pt x="382665" y="36923"/>
                      <a:pt x="575299" y="0"/>
                    </a:cubicBezTo>
                    <a:cubicBezTo>
                      <a:pt x="627031" y="265553"/>
                      <a:pt x="606809" y="600077"/>
                      <a:pt x="575299" y="701220"/>
                    </a:cubicBezTo>
                    <a:cubicBezTo>
                      <a:pt x="307510" y="650587"/>
                      <a:pt x="236192" y="651627"/>
                      <a:pt x="0" y="701220"/>
                    </a:cubicBezTo>
                    <a:cubicBezTo>
                      <a:pt x="42152" y="548100"/>
                      <a:pt x="-61887" y="132014"/>
                      <a:pt x="0" y="0"/>
                    </a:cubicBezTo>
                    <a:close/>
                  </a:path>
                  <a:path w="575299" h="701220" stroke="0" extrusionOk="0">
                    <a:moveTo>
                      <a:pt x="0" y="0"/>
                    </a:moveTo>
                    <a:cubicBezTo>
                      <a:pt x="180584" y="-23109"/>
                      <a:pt x="401861" y="-44864"/>
                      <a:pt x="575299" y="0"/>
                    </a:cubicBezTo>
                    <a:cubicBezTo>
                      <a:pt x="576104" y="334706"/>
                      <a:pt x="527211" y="554174"/>
                      <a:pt x="575299" y="701220"/>
                    </a:cubicBezTo>
                    <a:cubicBezTo>
                      <a:pt x="304178" y="666610"/>
                      <a:pt x="66320" y="675858"/>
                      <a:pt x="0" y="701220"/>
                    </a:cubicBezTo>
                    <a:cubicBezTo>
                      <a:pt x="24257" y="490799"/>
                      <a:pt x="-54593" y="339340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717D31B-2D70-C34F-B4B6-CF66C598EF17}"/>
                  </a:ext>
                </a:extLst>
              </p:cNvPr>
              <p:cNvSpPr/>
              <p:nvPr/>
            </p:nvSpPr>
            <p:spPr>
              <a:xfrm>
                <a:off x="9600124" y="3689033"/>
                <a:ext cx="575299" cy="476694"/>
              </a:xfrm>
              <a:custGeom>
                <a:avLst/>
                <a:gdLst>
                  <a:gd name="connsiteX0" fmla="*/ 0 w 575299"/>
                  <a:gd name="connsiteY0" fmla="*/ 0 h 476694"/>
                  <a:gd name="connsiteX1" fmla="*/ 575299 w 575299"/>
                  <a:gd name="connsiteY1" fmla="*/ 0 h 476694"/>
                  <a:gd name="connsiteX2" fmla="*/ 575299 w 575299"/>
                  <a:gd name="connsiteY2" fmla="*/ 476694 h 476694"/>
                  <a:gd name="connsiteX3" fmla="*/ 0 w 575299"/>
                  <a:gd name="connsiteY3" fmla="*/ 476694 h 476694"/>
                  <a:gd name="connsiteX4" fmla="*/ 0 w 575299"/>
                  <a:gd name="connsiteY4" fmla="*/ 0 h 476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99" h="476694" fill="none" extrusionOk="0">
                    <a:moveTo>
                      <a:pt x="0" y="0"/>
                    </a:moveTo>
                    <a:cubicBezTo>
                      <a:pt x="205693" y="37290"/>
                      <a:pt x="382665" y="36923"/>
                      <a:pt x="575299" y="0"/>
                    </a:cubicBezTo>
                    <a:cubicBezTo>
                      <a:pt x="568764" y="213698"/>
                      <a:pt x="544089" y="308067"/>
                      <a:pt x="575299" y="476694"/>
                    </a:cubicBezTo>
                    <a:cubicBezTo>
                      <a:pt x="307510" y="426061"/>
                      <a:pt x="236192" y="427101"/>
                      <a:pt x="0" y="476694"/>
                    </a:cubicBezTo>
                    <a:cubicBezTo>
                      <a:pt x="-38283" y="270328"/>
                      <a:pt x="40730" y="230923"/>
                      <a:pt x="0" y="0"/>
                    </a:cubicBezTo>
                    <a:close/>
                  </a:path>
                  <a:path w="575299" h="476694" stroke="0" extrusionOk="0">
                    <a:moveTo>
                      <a:pt x="0" y="0"/>
                    </a:moveTo>
                    <a:cubicBezTo>
                      <a:pt x="180584" y="-23109"/>
                      <a:pt x="401861" y="-44864"/>
                      <a:pt x="575299" y="0"/>
                    </a:cubicBezTo>
                    <a:cubicBezTo>
                      <a:pt x="568582" y="90277"/>
                      <a:pt x="594183" y="370910"/>
                      <a:pt x="575299" y="476694"/>
                    </a:cubicBezTo>
                    <a:cubicBezTo>
                      <a:pt x="304178" y="442084"/>
                      <a:pt x="66320" y="451332"/>
                      <a:pt x="0" y="476694"/>
                    </a:cubicBezTo>
                    <a:cubicBezTo>
                      <a:pt x="7100" y="365203"/>
                      <a:pt x="-1345" y="101081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45BD995-C100-2F41-AD6E-C47110AC2831}"/>
                  </a:ext>
                </a:extLst>
              </p:cNvPr>
              <p:cNvSpPr/>
              <p:nvPr/>
            </p:nvSpPr>
            <p:spPr>
              <a:xfrm>
                <a:off x="10195277" y="3475195"/>
                <a:ext cx="575299" cy="701220"/>
              </a:xfrm>
              <a:custGeom>
                <a:avLst/>
                <a:gdLst>
                  <a:gd name="connsiteX0" fmla="*/ 0 w 575299"/>
                  <a:gd name="connsiteY0" fmla="*/ 0 h 701220"/>
                  <a:gd name="connsiteX1" fmla="*/ 575299 w 575299"/>
                  <a:gd name="connsiteY1" fmla="*/ 0 h 701220"/>
                  <a:gd name="connsiteX2" fmla="*/ 575299 w 575299"/>
                  <a:gd name="connsiteY2" fmla="*/ 701220 h 701220"/>
                  <a:gd name="connsiteX3" fmla="*/ 0 w 575299"/>
                  <a:gd name="connsiteY3" fmla="*/ 701220 h 701220"/>
                  <a:gd name="connsiteX4" fmla="*/ 0 w 575299"/>
                  <a:gd name="connsiteY4" fmla="*/ 0 h 70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99" h="701220" fill="none" extrusionOk="0">
                    <a:moveTo>
                      <a:pt x="0" y="0"/>
                    </a:moveTo>
                    <a:cubicBezTo>
                      <a:pt x="205693" y="37290"/>
                      <a:pt x="382665" y="36923"/>
                      <a:pt x="575299" y="0"/>
                    </a:cubicBezTo>
                    <a:cubicBezTo>
                      <a:pt x="627031" y="265553"/>
                      <a:pt x="606809" y="600077"/>
                      <a:pt x="575299" y="701220"/>
                    </a:cubicBezTo>
                    <a:cubicBezTo>
                      <a:pt x="307510" y="650587"/>
                      <a:pt x="236192" y="651627"/>
                      <a:pt x="0" y="701220"/>
                    </a:cubicBezTo>
                    <a:cubicBezTo>
                      <a:pt x="42152" y="548100"/>
                      <a:pt x="-61887" y="132014"/>
                      <a:pt x="0" y="0"/>
                    </a:cubicBezTo>
                    <a:close/>
                  </a:path>
                  <a:path w="575299" h="701220" stroke="0" extrusionOk="0">
                    <a:moveTo>
                      <a:pt x="0" y="0"/>
                    </a:moveTo>
                    <a:cubicBezTo>
                      <a:pt x="180584" y="-23109"/>
                      <a:pt x="401861" y="-44864"/>
                      <a:pt x="575299" y="0"/>
                    </a:cubicBezTo>
                    <a:cubicBezTo>
                      <a:pt x="576104" y="334706"/>
                      <a:pt x="527211" y="554174"/>
                      <a:pt x="575299" y="701220"/>
                    </a:cubicBezTo>
                    <a:cubicBezTo>
                      <a:pt x="304178" y="666610"/>
                      <a:pt x="66320" y="675858"/>
                      <a:pt x="0" y="701220"/>
                    </a:cubicBezTo>
                    <a:cubicBezTo>
                      <a:pt x="24257" y="490799"/>
                      <a:pt x="-54593" y="339340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3A7CFF1-77B8-AB4E-B0C7-5BFB490F1B38}"/>
                  </a:ext>
                </a:extLst>
              </p:cNvPr>
              <p:cNvSpPr/>
              <p:nvPr/>
            </p:nvSpPr>
            <p:spPr>
              <a:xfrm>
                <a:off x="10819982" y="3475195"/>
                <a:ext cx="575299" cy="701220"/>
              </a:xfrm>
              <a:custGeom>
                <a:avLst/>
                <a:gdLst>
                  <a:gd name="connsiteX0" fmla="*/ 0 w 575299"/>
                  <a:gd name="connsiteY0" fmla="*/ 0 h 701220"/>
                  <a:gd name="connsiteX1" fmla="*/ 575299 w 575299"/>
                  <a:gd name="connsiteY1" fmla="*/ 0 h 701220"/>
                  <a:gd name="connsiteX2" fmla="*/ 575299 w 575299"/>
                  <a:gd name="connsiteY2" fmla="*/ 701220 h 701220"/>
                  <a:gd name="connsiteX3" fmla="*/ 0 w 575299"/>
                  <a:gd name="connsiteY3" fmla="*/ 701220 h 701220"/>
                  <a:gd name="connsiteX4" fmla="*/ 0 w 575299"/>
                  <a:gd name="connsiteY4" fmla="*/ 0 h 70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299" h="701220" fill="none" extrusionOk="0">
                    <a:moveTo>
                      <a:pt x="0" y="0"/>
                    </a:moveTo>
                    <a:cubicBezTo>
                      <a:pt x="205693" y="37290"/>
                      <a:pt x="382665" y="36923"/>
                      <a:pt x="575299" y="0"/>
                    </a:cubicBezTo>
                    <a:cubicBezTo>
                      <a:pt x="627031" y="265553"/>
                      <a:pt x="606809" y="600077"/>
                      <a:pt x="575299" y="701220"/>
                    </a:cubicBezTo>
                    <a:cubicBezTo>
                      <a:pt x="307510" y="650587"/>
                      <a:pt x="236192" y="651627"/>
                      <a:pt x="0" y="701220"/>
                    </a:cubicBezTo>
                    <a:cubicBezTo>
                      <a:pt x="42152" y="548100"/>
                      <a:pt x="-61887" y="132014"/>
                      <a:pt x="0" y="0"/>
                    </a:cubicBezTo>
                    <a:close/>
                  </a:path>
                  <a:path w="575299" h="701220" stroke="0" extrusionOk="0">
                    <a:moveTo>
                      <a:pt x="0" y="0"/>
                    </a:moveTo>
                    <a:cubicBezTo>
                      <a:pt x="180584" y="-23109"/>
                      <a:pt x="401861" y="-44864"/>
                      <a:pt x="575299" y="0"/>
                    </a:cubicBezTo>
                    <a:cubicBezTo>
                      <a:pt x="576104" y="334706"/>
                      <a:pt x="527211" y="554174"/>
                      <a:pt x="575299" y="701220"/>
                    </a:cubicBezTo>
                    <a:cubicBezTo>
                      <a:pt x="304178" y="666610"/>
                      <a:pt x="66320" y="675858"/>
                      <a:pt x="0" y="701220"/>
                    </a:cubicBezTo>
                    <a:cubicBezTo>
                      <a:pt x="24257" y="490799"/>
                      <a:pt x="-54593" y="339340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58E5392-F18D-2D40-AF61-FF68BE302046}"/>
              </a:ext>
            </a:extLst>
          </p:cNvPr>
          <p:cNvGrpSpPr/>
          <p:nvPr/>
        </p:nvGrpSpPr>
        <p:grpSpPr>
          <a:xfrm>
            <a:off x="5296395" y="986737"/>
            <a:ext cx="3001167" cy="3178990"/>
            <a:chOff x="5296395" y="986737"/>
            <a:chExt cx="3001167" cy="3178990"/>
          </a:xfrm>
        </p:grpSpPr>
        <p:cxnSp>
          <p:nvCxnSpPr>
            <p:cNvPr id="11" name="Google Shape;129;p17"/>
            <p:cNvCxnSpPr>
              <a:cxnSpLocks/>
            </p:cNvCxnSpPr>
            <p:nvPr/>
          </p:nvCxnSpPr>
          <p:spPr>
            <a:xfrm flipV="1">
              <a:off x="5296395" y="1809649"/>
              <a:ext cx="2369910" cy="3791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7F2C79B-CF10-2348-BC4C-F37ECA4B014E}"/>
                </a:ext>
              </a:extLst>
            </p:cNvPr>
            <p:cNvSpPr/>
            <p:nvPr/>
          </p:nvSpPr>
          <p:spPr>
            <a:xfrm>
              <a:off x="7742676" y="986737"/>
              <a:ext cx="554886" cy="3178990"/>
            </a:xfrm>
            <a:custGeom>
              <a:avLst/>
              <a:gdLst>
                <a:gd name="connsiteX0" fmla="*/ 0 w 554886"/>
                <a:gd name="connsiteY0" fmla="*/ 0 h 3178990"/>
                <a:gd name="connsiteX1" fmla="*/ 554886 w 554886"/>
                <a:gd name="connsiteY1" fmla="*/ 0 h 3178990"/>
                <a:gd name="connsiteX2" fmla="*/ 554886 w 554886"/>
                <a:gd name="connsiteY2" fmla="*/ 3178990 h 3178990"/>
                <a:gd name="connsiteX3" fmla="*/ 0 w 554886"/>
                <a:gd name="connsiteY3" fmla="*/ 3178990 h 3178990"/>
                <a:gd name="connsiteX4" fmla="*/ 0 w 554886"/>
                <a:gd name="connsiteY4" fmla="*/ 0 h 3178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886" h="3178990" fill="none" extrusionOk="0">
                  <a:moveTo>
                    <a:pt x="0" y="0"/>
                  </a:moveTo>
                  <a:cubicBezTo>
                    <a:pt x="125006" y="-6284"/>
                    <a:pt x="430785" y="37692"/>
                    <a:pt x="554886" y="0"/>
                  </a:cubicBezTo>
                  <a:cubicBezTo>
                    <a:pt x="642525" y="417722"/>
                    <a:pt x="482207" y="2169127"/>
                    <a:pt x="554886" y="3178990"/>
                  </a:cubicBezTo>
                  <a:cubicBezTo>
                    <a:pt x="494286" y="3205745"/>
                    <a:pt x="74750" y="3196016"/>
                    <a:pt x="0" y="3178990"/>
                  </a:cubicBezTo>
                  <a:cubicBezTo>
                    <a:pt x="-38581" y="2266137"/>
                    <a:pt x="63341" y="1238882"/>
                    <a:pt x="0" y="0"/>
                  </a:cubicBezTo>
                  <a:close/>
                </a:path>
                <a:path w="554886" h="3178990" stroke="0" extrusionOk="0">
                  <a:moveTo>
                    <a:pt x="0" y="0"/>
                  </a:moveTo>
                  <a:cubicBezTo>
                    <a:pt x="145080" y="4241"/>
                    <a:pt x="479755" y="48737"/>
                    <a:pt x="554886" y="0"/>
                  </a:cubicBezTo>
                  <a:cubicBezTo>
                    <a:pt x="422004" y="652497"/>
                    <a:pt x="639837" y="1843389"/>
                    <a:pt x="554886" y="3178990"/>
                  </a:cubicBezTo>
                  <a:cubicBezTo>
                    <a:pt x="433343" y="3166561"/>
                    <a:pt x="124865" y="3145934"/>
                    <a:pt x="0" y="3178990"/>
                  </a:cubicBezTo>
                  <a:cubicBezTo>
                    <a:pt x="-20187" y="2811103"/>
                    <a:pt x="-152480" y="347075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C7740DB-BF23-BF45-ADDB-02011FDA9D0C}"/>
              </a:ext>
            </a:extLst>
          </p:cNvPr>
          <p:cNvGrpSpPr/>
          <p:nvPr/>
        </p:nvGrpSpPr>
        <p:grpSpPr>
          <a:xfrm>
            <a:off x="6465384" y="1006992"/>
            <a:ext cx="5194301" cy="3211858"/>
            <a:chOff x="6465384" y="1006992"/>
            <a:chExt cx="5194301" cy="3211858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ED39AF2-4FC9-9346-8ED0-7F12D61A0288}"/>
                </a:ext>
              </a:extLst>
            </p:cNvPr>
            <p:cNvCxnSpPr/>
            <p:nvPr/>
          </p:nvCxnSpPr>
          <p:spPr>
            <a:xfrm flipV="1">
              <a:off x="6509038" y="1006992"/>
              <a:ext cx="9301" cy="3182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1EFDA76-FAAA-D245-B7C2-ABB21CFF04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5384" y="4171949"/>
              <a:ext cx="5194301" cy="469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1D97FFA-AB68-5642-B0D5-63BA6AB58DEC}"/>
              </a:ext>
            </a:extLst>
          </p:cNvPr>
          <p:cNvGrpSpPr/>
          <p:nvPr/>
        </p:nvGrpSpPr>
        <p:grpSpPr>
          <a:xfrm>
            <a:off x="6177501" y="1173943"/>
            <a:ext cx="4884072" cy="3419364"/>
            <a:chOff x="6177501" y="1173943"/>
            <a:chExt cx="4884072" cy="341936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789D477-A874-E647-B412-A0DD55EA1D57}"/>
                </a:ext>
              </a:extLst>
            </p:cNvPr>
            <p:cNvSpPr txBox="1"/>
            <p:nvPr/>
          </p:nvSpPr>
          <p:spPr>
            <a:xfrm rot="16200000">
              <a:off x="5724428" y="1627016"/>
              <a:ext cx="1275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halkboard SE" panose="03050602040202020205" pitchFamily="66" charset="77"/>
                </a:rPr>
                <a:t>probability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D529792-E87B-2141-BE3E-4006239A55AE}"/>
                </a:ext>
              </a:extLst>
            </p:cNvPr>
            <p:cNvSpPr txBox="1"/>
            <p:nvPr/>
          </p:nvSpPr>
          <p:spPr>
            <a:xfrm>
              <a:off x="10384208" y="4223975"/>
              <a:ext cx="677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halkboard SE" panose="03050602040202020205" pitchFamily="66" charset="77"/>
                </a:rPr>
                <a:t>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615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1" animBg="1"/>
      <p:bldP spid="21" grpId="0"/>
      <p:bldP spid="36" grpId="0" animBg="1"/>
      <p:bldP spid="37" grpId="0" animBg="1"/>
      <p:bldP spid="43" grpId="0" animBg="1"/>
      <p:bldP spid="45" grpId="0"/>
      <p:bldP spid="46" grpId="0" animBg="1"/>
      <p:bldP spid="46" grpId="1" animBg="1"/>
      <p:bldP spid="47" grpId="0" animBg="1"/>
      <p:bldP spid="48" grpId="0" animBg="1"/>
      <p:bldP spid="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Evaluation: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Helvetica Neue"/>
              </a:rPr>
              <a:t>Inception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839727-ED0F-964B-8DB8-B8BDE8B8FE4D}"/>
              </a:ext>
            </a:extLst>
          </p:cNvPr>
          <p:cNvSpPr/>
          <p:nvPr/>
        </p:nvSpPr>
        <p:spPr>
          <a:xfrm>
            <a:off x="800079" y="1490008"/>
            <a:ext cx="52627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Karla" pitchFamily="2" charset="0"/>
                <a:ea typeface="Calibri"/>
                <a:cs typeface="Calibri"/>
                <a:sym typeface="Calibri"/>
              </a:rPr>
              <a:t>Inception Score is used for evaluation not for training.</a:t>
            </a:r>
          </a:p>
          <a:p>
            <a:endParaRPr lang="en-US" sz="2400" dirty="0">
              <a:latin typeface="Karla" pitchFamily="2" charset="0"/>
              <a:cs typeface="Calibri"/>
              <a:sym typeface="Calibri"/>
            </a:endParaRPr>
          </a:p>
          <a:p>
            <a:r>
              <a:rPr lang="en-US" sz="2400" dirty="0">
                <a:latin typeface="Karla" pitchFamily="2" charset="0"/>
                <a:cs typeface="Calibri"/>
                <a:sym typeface="Calibri"/>
              </a:rPr>
              <a:t>Using IS for training, yields to weird results; see figure to the right.</a:t>
            </a:r>
            <a:endParaRPr lang="en-US" sz="2400" dirty="0">
              <a:latin typeface="Karla" pitchFamily="2" charset="0"/>
            </a:endParaRPr>
          </a:p>
        </p:txBody>
      </p:sp>
      <p:pic>
        <p:nvPicPr>
          <p:cNvPr id="22" name="Google Shape;481;p57">
            <a:extLst>
              <a:ext uri="{FF2B5EF4-FFF2-40B4-BE49-F238E27FC236}">
                <a16:creationId xmlns:a16="http://schemas.microsoft.com/office/drawing/2014/main" id="{57C6918D-279C-DB48-8F0E-B961A8BDB9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633" y="928028"/>
            <a:ext cx="5262768" cy="5249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402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Train Synthetic, Test Real: TSTR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oogle Shape;143;p18"/>
          <p:cNvGrpSpPr/>
          <p:nvPr/>
        </p:nvGrpSpPr>
        <p:grpSpPr>
          <a:xfrm>
            <a:off x="2032261" y="2923953"/>
            <a:ext cx="8127478" cy="3717516"/>
            <a:chOff x="1524000" y="1904675"/>
            <a:chExt cx="6096000" cy="2190750"/>
          </a:xfrm>
        </p:grpSpPr>
        <p:pic>
          <p:nvPicPr>
            <p:cNvPr id="6" name="Google Shape;144;p18"/>
            <p:cNvPicPr preferRelativeResize="0"/>
            <p:nvPr/>
          </p:nvPicPr>
          <p:blipFill rotWithShape="1">
            <a:blip r:embed="rId3">
              <a:alphaModFix/>
            </a:blip>
            <a:srcRect l="41079" t="19872" r="45539" b="71370"/>
            <a:stretch/>
          </p:blipFill>
          <p:spPr>
            <a:xfrm>
              <a:off x="3997775" y="2048850"/>
              <a:ext cx="815725" cy="19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45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0" y="1904675"/>
              <a:ext cx="6096000" cy="219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46;p18"/>
            <p:cNvPicPr preferRelativeResize="0"/>
            <p:nvPr/>
          </p:nvPicPr>
          <p:blipFill rotWithShape="1">
            <a:blip r:embed="rId4">
              <a:alphaModFix/>
            </a:blip>
            <a:srcRect l="26583" t="36456" r="56938" b="45472"/>
            <a:stretch/>
          </p:blipFill>
          <p:spPr>
            <a:xfrm>
              <a:off x="3962800" y="2281125"/>
              <a:ext cx="913099" cy="35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47;p18"/>
            <p:cNvPicPr preferRelativeResize="0"/>
            <p:nvPr/>
          </p:nvPicPr>
          <p:blipFill rotWithShape="1">
            <a:blip r:embed="rId4">
              <a:alphaModFix/>
            </a:blip>
            <a:srcRect l="26583" t="36456" r="56938" b="45472"/>
            <a:stretch/>
          </p:blipFill>
          <p:spPr>
            <a:xfrm>
              <a:off x="3962800" y="3423850"/>
              <a:ext cx="913099" cy="35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48;p18"/>
            <p:cNvPicPr preferRelativeResize="0"/>
            <p:nvPr/>
          </p:nvPicPr>
          <p:blipFill rotWithShape="1">
            <a:blip r:embed="rId3">
              <a:alphaModFix/>
            </a:blip>
            <a:srcRect l="41079" t="19872" r="45539" b="71370"/>
            <a:stretch/>
          </p:blipFill>
          <p:spPr>
            <a:xfrm>
              <a:off x="3997775" y="3191550"/>
              <a:ext cx="815725" cy="19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49;p18"/>
            <p:cNvPicPr preferRelativeResize="0"/>
            <p:nvPr/>
          </p:nvPicPr>
          <p:blipFill rotWithShape="1">
            <a:blip r:embed="rId5">
              <a:alphaModFix/>
            </a:blip>
            <a:srcRect l="44863" t="37631" r="38781" b="45572"/>
            <a:stretch/>
          </p:blipFill>
          <p:spPr>
            <a:xfrm>
              <a:off x="3962800" y="2280850"/>
              <a:ext cx="920926" cy="35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50;p18"/>
            <p:cNvPicPr preferRelativeResize="0"/>
            <p:nvPr/>
          </p:nvPicPr>
          <p:blipFill rotWithShape="1">
            <a:blip r:embed="rId6">
              <a:alphaModFix/>
            </a:blip>
            <a:srcRect l="81178" t="56432" r="1723" b="25497"/>
            <a:stretch/>
          </p:blipFill>
          <p:spPr>
            <a:xfrm>
              <a:off x="3958900" y="3423850"/>
              <a:ext cx="924826" cy="35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51;p18"/>
            <p:cNvPicPr preferRelativeResize="0"/>
            <p:nvPr/>
          </p:nvPicPr>
          <p:blipFill rotWithShape="1">
            <a:blip r:embed="rId3">
              <a:alphaModFix/>
            </a:blip>
            <a:srcRect l="41079" t="19872" r="45539" b="71370"/>
            <a:stretch/>
          </p:blipFill>
          <p:spPr>
            <a:xfrm>
              <a:off x="4011488" y="2048850"/>
              <a:ext cx="815725" cy="191850"/>
            </a:xfrm>
            <a:prstGeom prst="rect">
              <a:avLst/>
            </a:prstGeom>
            <a:noFill/>
            <a:ln>
              <a:noFill/>
            </a:ln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Google Shape;152;p18"/>
              <p:cNvSpPr txBox="1"/>
              <p:nvPr/>
            </p:nvSpPr>
            <p:spPr>
              <a:xfrm>
                <a:off x="833414" y="996203"/>
                <a:ext cx="10025086" cy="59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Helvetica Neue"/>
                  <a:buNone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Helvetica Neue"/>
                  </a:rPr>
                  <a:t>Train classifier on synthetic, test on real (TSTR). </a:t>
                </a: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Helvetica Neue"/>
                  <a:buNone/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  <a:sym typeface="Helvetica Neue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Helvetica Neue"/>
                  <a:buNone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Helvetica Neue"/>
                  </a:rPr>
                  <a:t>If synthetic data are of high quality the we expect TSTR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  <a:sym typeface="Helvetica Neue"/>
                      </a:rPr>
                      <m:t>≥</m:t>
                    </m:r>
                    <m:r>
                      <a:rPr lang="en-US" sz="24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  <a:sym typeface="Helvetica Neue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Helvetica Neue"/>
                  </a:rPr>
                  <a:t>TRTR </a:t>
                </a: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Helvetica Neue"/>
                  <a:buNone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Helvetica Neue"/>
                  </a:rPr>
                  <a:t> </a:t>
                </a: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Helvetica Neue"/>
                  <a:buNone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  <a:sym typeface="Helvetica Neue"/>
                  </a:rPr>
                  <a:t>Example: GAN model trained on time series data. </a:t>
                </a:r>
                <a:endParaRPr sz="24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  <a:sym typeface="Helvetica Neue"/>
                </a:endParaRPr>
              </a:p>
            </p:txBody>
          </p:sp>
        </mc:Choice>
        <mc:Fallback>
          <p:sp>
            <p:nvSpPr>
              <p:cNvPr id="14" name="Google Shape;152;p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996203"/>
                <a:ext cx="10025086" cy="591000"/>
              </a:xfrm>
              <a:prstGeom prst="rect">
                <a:avLst/>
              </a:prstGeom>
              <a:blipFill>
                <a:blip r:embed="rId7"/>
                <a:stretch>
                  <a:fillRect l="-886" t="-14894" b="-2148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44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7" name="Google Shape;112;p27">
            <a:extLst>
              <a:ext uri="{FF2B5EF4-FFF2-40B4-BE49-F238E27FC236}">
                <a16:creationId xmlns:a16="http://schemas.microsoft.com/office/drawing/2014/main" id="{D5DB253F-9FF6-0F43-B483-2D498B55BA6B}"/>
              </a:ext>
            </a:extLst>
          </p:cNvPr>
          <p:cNvSpPr txBox="1">
            <a:spLocks/>
          </p:cNvSpPr>
          <p:nvPr/>
        </p:nvSpPr>
        <p:spPr>
          <a:xfrm>
            <a:off x="725068" y="600169"/>
            <a:ext cx="11117640" cy="2514257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</a:t>
            </a:r>
          </a:p>
          <a:p>
            <a:pPr marL="457200" indent="-4572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Generative Models </a:t>
            </a:r>
          </a:p>
          <a:p>
            <a:pPr marL="1085820" lvl="1" indent="-342900"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 collapse</a:t>
            </a:r>
          </a:p>
          <a:p>
            <a:pPr marL="457200" indent="-4572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Evaluate GANs</a:t>
            </a:r>
          </a:p>
          <a:p>
            <a:pPr marL="1085820" lvl="1" indent="-342900"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Inception score</a:t>
            </a:r>
          </a:p>
          <a:p>
            <a:pPr marL="1085820" lvl="1" indent="-342900"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Synthetic Test Real</a:t>
            </a:r>
          </a:p>
          <a:p>
            <a:pPr marL="1085820" lvl="1" indent="-342900"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Fréchet Distance</a:t>
            </a:r>
          </a:p>
          <a:p>
            <a:pPr marL="457200" indent="-4572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" dirty="0">
                <a:latin typeface="Karla" charset="0"/>
                <a:ea typeface="Karla" charset="0"/>
                <a:cs typeface="Karla" charset="0"/>
              </a:rPr>
              <a:t>State of the Art GANs</a:t>
            </a:r>
          </a:p>
          <a:p>
            <a:pPr marL="1085820" lvl="1" indent="-342900">
              <a:buClr>
                <a:srgbClr val="000000"/>
              </a:buClr>
              <a:buSzPct val="100000"/>
            </a:pPr>
            <a:r>
              <a:rPr lang="en" dirty="0">
                <a:latin typeface="Karla" charset="0"/>
                <a:ea typeface="Karla" charset="0"/>
                <a:cs typeface="Karla" charset="0"/>
              </a:rPr>
              <a:t>Deep Convolutional GAN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:</a:t>
            </a:r>
            <a:r>
              <a:rPr lang="en" dirty="0"/>
              <a:t> DCGAN</a:t>
            </a:r>
          </a:p>
          <a:p>
            <a:pPr marL="1085820" lvl="1" indent="-342900">
              <a:buClr>
                <a:srgbClr val="000000"/>
              </a:buClr>
              <a:buSzPct val="100000"/>
            </a:pPr>
            <a:r>
              <a:rPr lang="en" dirty="0">
                <a:latin typeface="Karla" charset="0"/>
                <a:ea typeface="Karla" charset="0"/>
                <a:cs typeface="Karla" charset="0"/>
              </a:rPr>
              <a:t>Auxiliary Classifier GANs </a:t>
            </a:r>
          </a:p>
          <a:p>
            <a:pPr marL="1085820" lvl="1" indent="-342900">
              <a:buClr>
                <a:srgbClr val="000000"/>
              </a:buClr>
              <a:buSzPct val="100000"/>
            </a:pPr>
            <a:r>
              <a:rPr lang="en" dirty="0">
                <a:latin typeface="Karla" charset="0"/>
                <a:ea typeface="Karla" charset="0"/>
                <a:cs typeface="Karla" charset="0"/>
              </a:rPr>
              <a:t>Recent updates </a:t>
            </a:r>
          </a:p>
          <a:p>
            <a:pPr marL="457200" indent="-4572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" dirty="0">
                <a:latin typeface="Karla" charset="0"/>
                <a:ea typeface="Karla" charset="0"/>
                <a:cs typeface="Karla" charset="0"/>
              </a:rPr>
              <a:t>Concluding remarks</a:t>
            </a:r>
          </a:p>
          <a:p>
            <a:pPr marL="457200" indent="-4572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44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TSTR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 dirty="0"/>
          </a:p>
        </p:txBody>
      </p:sp>
      <p:sp>
        <p:nvSpPr>
          <p:cNvPr id="16" name="Google Shape;159;p19"/>
          <p:cNvSpPr txBox="1"/>
          <p:nvPr/>
        </p:nvSpPr>
        <p:spPr>
          <a:xfrm>
            <a:off x="539375" y="974607"/>
            <a:ext cx="574837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Helvetica Neue"/>
              </a:rPr>
              <a:t>Train on 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Helvetica Neue"/>
              </a:rPr>
              <a:t>Synthetic Test 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Helvetica Neue"/>
              </a:rPr>
              <a:t>Real (TSTR)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Helvetica Neue"/>
            </a:endParaRPr>
          </a:p>
        </p:txBody>
      </p:sp>
      <p:pic>
        <p:nvPicPr>
          <p:cNvPr id="17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529" y="2072184"/>
            <a:ext cx="1333979" cy="141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6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111" y="5040189"/>
            <a:ext cx="1333978" cy="1425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6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9247" y="3553236"/>
            <a:ext cx="1333978" cy="141109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63;p19"/>
          <p:cNvSpPr txBox="1"/>
          <p:nvPr/>
        </p:nvSpPr>
        <p:spPr>
          <a:xfrm>
            <a:off x="986660" y="2629107"/>
            <a:ext cx="7530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Class 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66;p19"/>
          <p:cNvSpPr txBox="1"/>
          <p:nvPr/>
        </p:nvSpPr>
        <p:spPr>
          <a:xfrm>
            <a:off x="5534745" y="4685435"/>
            <a:ext cx="7530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Train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Google Shape;167;p19"/>
          <p:cNvCxnSpPr/>
          <p:nvPr/>
        </p:nvCxnSpPr>
        <p:spPr>
          <a:xfrm>
            <a:off x="5409899" y="4233389"/>
            <a:ext cx="1433100" cy="798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169;p19"/>
          <p:cNvSpPr txBox="1"/>
          <p:nvPr/>
        </p:nvSpPr>
        <p:spPr>
          <a:xfrm>
            <a:off x="2468945" y="1682021"/>
            <a:ext cx="3993624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Synthetic Data (GAN generated)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" name="Google Shape;177;p19"/>
          <p:cNvCxnSpPr/>
          <p:nvPr/>
        </p:nvCxnSpPr>
        <p:spPr>
          <a:xfrm rot="-5400000" flipH="1">
            <a:off x="3585724" y="2722775"/>
            <a:ext cx="3300" cy="175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" name="Google Shape;168;p19"/>
          <p:cNvSpPr/>
          <p:nvPr/>
        </p:nvSpPr>
        <p:spPr>
          <a:xfrm>
            <a:off x="6843025" y="4893335"/>
            <a:ext cx="872100" cy="2778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 sz="1200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17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32320" y="2541210"/>
            <a:ext cx="1062725" cy="1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7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46443" y="2552296"/>
            <a:ext cx="1062725" cy="1124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8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0329" y="2555284"/>
            <a:ext cx="1062725" cy="1124973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181;p19"/>
          <p:cNvSpPr txBox="1"/>
          <p:nvPr/>
        </p:nvSpPr>
        <p:spPr>
          <a:xfrm>
            <a:off x="8299228" y="2137185"/>
            <a:ext cx="16779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Real Data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82;p19"/>
          <p:cNvSpPr txBox="1"/>
          <p:nvPr/>
        </p:nvSpPr>
        <p:spPr>
          <a:xfrm>
            <a:off x="8549789" y="3720866"/>
            <a:ext cx="7530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Class 1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83;p19"/>
          <p:cNvSpPr txBox="1"/>
          <p:nvPr/>
        </p:nvSpPr>
        <p:spPr>
          <a:xfrm>
            <a:off x="9741462" y="3680257"/>
            <a:ext cx="7530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Class 2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84;p19"/>
          <p:cNvSpPr txBox="1"/>
          <p:nvPr/>
        </p:nvSpPr>
        <p:spPr>
          <a:xfrm>
            <a:off x="7452266" y="3715385"/>
            <a:ext cx="658850" cy="27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Class 0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85;p19"/>
          <p:cNvSpPr txBox="1"/>
          <p:nvPr/>
        </p:nvSpPr>
        <p:spPr>
          <a:xfrm>
            <a:off x="8194684" y="4709105"/>
            <a:ext cx="7530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87;p19"/>
          <p:cNvSpPr/>
          <p:nvPr/>
        </p:nvSpPr>
        <p:spPr>
          <a:xfrm>
            <a:off x="6505825" y="5443785"/>
            <a:ext cx="1546500" cy="65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Accuracy on Test is: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TSTR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" name="Google Shape;188;p19"/>
          <p:cNvCxnSpPr/>
          <p:nvPr/>
        </p:nvCxnSpPr>
        <p:spPr>
          <a:xfrm>
            <a:off x="7279075" y="5171135"/>
            <a:ext cx="0" cy="272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" name="Google Shape;167;p19"/>
          <p:cNvCxnSpPr>
            <a:stCxn id="39" idx="2"/>
            <a:endCxn id="34" idx="3"/>
          </p:cNvCxnSpPr>
          <p:nvPr/>
        </p:nvCxnSpPr>
        <p:spPr>
          <a:xfrm flipH="1">
            <a:off x="7715125" y="4067666"/>
            <a:ext cx="1211164" cy="964569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" name="Google Shape;171;p19">
            <a:extLst>
              <a:ext uri="{FF2B5EF4-FFF2-40B4-BE49-F238E27FC236}">
                <a16:creationId xmlns:a16="http://schemas.microsoft.com/office/drawing/2014/main" id="{EDDE87A6-6993-8D4F-B472-8E4B1781AEAC}"/>
              </a:ext>
            </a:extLst>
          </p:cNvPr>
          <p:cNvSpPr/>
          <p:nvPr/>
        </p:nvSpPr>
        <p:spPr>
          <a:xfrm rot="16200000">
            <a:off x="1766322" y="2691959"/>
            <a:ext cx="759000" cy="222512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Noise z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75;p19">
            <a:extLst>
              <a:ext uri="{FF2B5EF4-FFF2-40B4-BE49-F238E27FC236}">
                <a16:creationId xmlns:a16="http://schemas.microsoft.com/office/drawing/2014/main" id="{81FA428F-328E-1745-9307-2BFE34C0E39C}"/>
              </a:ext>
            </a:extLst>
          </p:cNvPr>
          <p:cNvSpPr/>
          <p:nvPr/>
        </p:nvSpPr>
        <p:spPr>
          <a:xfrm>
            <a:off x="2581885" y="2668624"/>
            <a:ext cx="872100" cy="2778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Generator</a:t>
            </a:r>
            <a:endParaRPr sz="1200" i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" name="Google Shape;176;p19">
            <a:extLst>
              <a:ext uri="{FF2B5EF4-FFF2-40B4-BE49-F238E27FC236}">
                <a16:creationId xmlns:a16="http://schemas.microsoft.com/office/drawing/2014/main" id="{BD76AA09-A0BD-9B45-9282-E85D9F002848}"/>
              </a:ext>
            </a:extLst>
          </p:cNvPr>
          <p:cNvCxnSpPr/>
          <p:nvPr/>
        </p:nvCxnSpPr>
        <p:spPr>
          <a:xfrm rot="-5400000" flipH="1">
            <a:off x="2455016" y="2702225"/>
            <a:ext cx="3300" cy="175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A27D678-AE61-8A4C-B3D7-0E8517544EA3}"/>
              </a:ext>
            </a:extLst>
          </p:cNvPr>
          <p:cNvSpPr/>
          <p:nvPr/>
        </p:nvSpPr>
        <p:spPr>
          <a:xfrm>
            <a:off x="986660" y="6435717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arxiv.org</a:t>
            </a:r>
            <a:r>
              <a:rPr lang="en-US" dirty="0">
                <a:hlinkClick r:id="rId9"/>
              </a:rPr>
              <a:t>/abs/1811.08295</a:t>
            </a:r>
            <a:endParaRPr lang="en-US" dirty="0"/>
          </a:p>
        </p:txBody>
      </p:sp>
      <p:sp>
        <p:nvSpPr>
          <p:cNvPr id="55" name="Google Shape;163;p19">
            <a:extLst>
              <a:ext uri="{FF2B5EF4-FFF2-40B4-BE49-F238E27FC236}">
                <a16:creationId xmlns:a16="http://schemas.microsoft.com/office/drawing/2014/main" id="{47F0A03D-5F40-D340-B088-667ECFD7BA01}"/>
              </a:ext>
            </a:extLst>
          </p:cNvPr>
          <p:cNvSpPr txBox="1"/>
          <p:nvPr/>
        </p:nvSpPr>
        <p:spPr>
          <a:xfrm>
            <a:off x="944637" y="3980152"/>
            <a:ext cx="7530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Class 1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177;p19">
            <a:extLst>
              <a:ext uri="{FF2B5EF4-FFF2-40B4-BE49-F238E27FC236}">
                <a16:creationId xmlns:a16="http://schemas.microsoft.com/office/drawing/2014/main" id="{A720EB8E-7889-4C42-BA9C-6095CADAB7E9}"/>
              </a:ext>
            </a:extLst>
          </p:cNvPr>
          <p:cNvCxnSpPr/>
          <p:nvPr/>
        </p:nvCxnSpPr>
        <p:spPr>
          <a:xfrm rot="-5400000" flipH="1">
            <a:off x="3543701" y="4073820"/>
            <a:ext cx="3300" cy="175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Google Shape;171;p19">
            <a:extLst>
              <a:ext uri="{FF2B5EF4-FFF2-40B4-BE49-F238E27FC236}">
                <a16:creationId xmlns:a16="http://schemas.microsoft.com/office/drawing/2014/main" id="{C6416125-6688-C341-8AE0-CBEC6052D63A}"/>
              </a:ext>
            </a:extLst>
          </p:cNvPr>
          <p:cNvSpPr/>
          <p:nvPr/>
        </p:nvSpPr>
        <p:spPr>
          <a:xfrm rot="16200000">
            <a:off x="1724299" y="4043004"/>
            <a:ext cx="759000" cy="222512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Noise z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175;p19">
            <a:extLst>
              <a:ext uri="{FF2B5EF4-FFF2-40B4-BE49-F238E27FC236}">
                <a16:creationId xmlns:a16="http://schemas.microsoft.com/office/drawing/2014/main" id="{452A37E5-AFA6-FE49-96EC-E3ABCEDC7094}"/>
              </a:ext>
            </a:extLst>
          </p:cNvPr>
          <p:cNvSpPr/>
          <p:nvPr/>
        </p:nvSpPr>
        <p:spPr>
          <a:xfrm>
            <a:off x="2539862" y="4019669"/>
            <a:ext cx="872100" cy="2778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Generator</a:t>
            </a:r>
            <a:endParaRPr sz="1200" i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176;p19">
            <a:extLst>
              <a:ext uri="{FF2B5EF4-FFF2-40B4-BE49-F238E27FC236}">
                <a16:creationId xmlns:a16="http://schemas.microsoft.com/office/drawing/2014/main" id="{EC907673-AC50-F644-9647-2C9D5FF36F43}"/>
              </a:ext>
            </a:extLst>
          </p:cNvPr>
          <p:cNvCxnSpPr/>
          <p:nvPr/>
        </p:nvCxnSpPr>
        <p:spPr>
          <a:xfrm rot="-5400000" flipH="1">
            <a:off x="2412993" y="4053270"/>
            <a:ext cx="3300" cy="175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" name="Google Shape;163;p19">
            <a:extLst>
              <a:ext uri="{FF2B5EF4-FFF2-40B4-BE49-F238E27FC236}">
                <a16:creationId xmlns:a16="http://schemas.microsoft.com/office/drawing/2014/main" id="{1CE986A0-6E66-7C4A-A25B-A38A9BF80E98}"/>
              </a:ext>
            </a:extLst>
          </p:cNvPr>
          <p:cNvSpPr txBox="1"/>
          <p:nvPr/>
        </p:nvSpPr>
        <p:spPr>
          <a:xfrm>
            <a:off x="986660" y="5510003"/>
            <a:ext cx="7530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Class 2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" name="Google Shape;177;p19">
            <a:extLst>
              <a:ext uri="{FF2B5EF4-FFF2-40B4-BE49-F238E27FC236}">
                <a16:creationId xmlns:a16="http://schemas.microsoft.com/office/drawing/2014/main" id="{BC2E5499-FBD9-A94B-A12E-32AB51AFDD17}"/>
              </a:ext>
            </a:extLst>
          </p:cNvPr>
          <p:cNvCxnSpPr/>
          <p:nvPr/>
        </p:nvCxnSpPr>
        <p:spPr>
          <a:xfrm rot="-5400000" flipH="1">
            <a:off x="3585724" y="5603671"/>
            <a:ext cx="3300" cy="175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" name="Google Shape;171;p19">
            <a:extLst>
              <a:ext uri="{FF2B5EF4-FFF2-40B4-BE49-F238E27FC236}">
                <a16:creationId xmlns:a16="http://schemas.microsoft.com/office/drawing/2014/main" id="{5604737D-8E58-E944-9CBF-A2375267FF61}"/>
              </a:ext>
            </a:extLst>
          </p:cNvPr>
          <p:cNvSpPr/>
          <p:nvPr/>
        </p:nvSpPr>
        <p:spPr>
          <a:xfrm rot="16200000">
            <a:off x="1766322" y="5572855"/>
            <a:ext cx="759000" cy="222512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Noise z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175;p19">
            <a:extLst>
              <a:ext uri="{FF2B5EF4-FFF2-40B4-BE49-F238E27FC236}">
                <a16:creationId xmlns:a16="http://schemas.microsoft.com/office/drawing/2014/main" id="{85132EBB-1379-A44F-8EDF-D5E63174E769}"/>
              </a:ext>
            </a:extLst>
          </p:cNvPr>
          <p:cNvSpPr/>
          <p:nvPr/>
        </p:nvSpPr>
        <p:spPr>
          <a:xfrm>
            <a:off x="2581885" y="5549520"/>
            <a:ext cx="872100" cy="2778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Generator</a:t>
            </a:r>
            <a:endParaRPr sz="1200" i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" name="Google Shape;176;p19">
            <a:extLst>
              <a:ext uri="{FF2B5EF4-FFF2-40B4-BE49-F238E27FC236}">
                <a16:creationId xmlns:a16="http://schemas.microsoft.com/office/drawing/2014/main" id="{898B1804-0EA8-2C44-A30C-35E8155674DD}"/>
              </a:ext>
            </a:extLst>
          </p:cNvPr>
          <p:cNvCxnSpPr/>
          <p:nvPr/>
        </p:nvCxnSpPr>
        <p:spPr>
          <a:xfrm rot="-5400000" flipH="1">
            <a:off x="2455016" y="5583121"/>
            <a:ext cx="3300" cy="175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77687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TSTR </a:t>
            </a:r>
            <a:r>
              <a:rPr lang="en-US" dirty="0"/>
              <a:t>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  <p:sp>
        <p:nvSpPr>
          <p:cNvPr id="47" name="Google Shape;196;p20"/>
          <p:cNvSpPr txBox="1"/>
          <p:nvPr/>
        </p:nvSpPr>
        <p:spPr>
          <a:xfrm>
            <a:off x="2491740" y="2920473"/>
            <a:ext cx="7530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Class 0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197;p20"/>
          <p:cNvSpPr txBox="1"/>
          <p:nvPr/>
        </p:nvSpPr>
        <p:spPr>
          <a:xfrm>
            <a:off x="2784865" y="3949435"/>
            <a:ext cx="7530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Class 1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198;p20"/>
          <p:cNvSpPr txBox="1"/>
          <p:nvPr/>
        </p:nvSpPr>
        <p:spPr>
          <a:xfrm>
            <a:off x="2491740" y="4982685"/>
            <a:ext cx="7530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Class 2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99;p20"/>
          <p:cNvSpPr txBox="1"/>
          <p:nvPr/>
        </p:nvSpPr>
        <p:spPr>
          <a:xfrm>
            <a:off x="5327015" y="4181085"/>
            <a:ext cx="7530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Train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Google Shape;200;p20"/>
          <p:cNvCxnSpPr/>
          <p:nvPr/>
        </p:nvCxnSpPr>
        <p:spPr>
          <a:xfrm>
            <a:off x="4815565" y="4119035"/>
            <a:ext cx="1433100" cy="798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" name="Google Shape;205;p20"/>
          <p:cNvSpPr/>
          <p:nvPr/>
        </p:nvSpPr>
        <p:spPr>
          <a:xfrm rot="16200000">
            <a:off x="1127665" y="4137985"/>
            <a:ext cx="759000" cy="222512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Noise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zz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207;p20"/>
          <p:cNvSpPr/>
          <p:nvPr/>
        </p:nvSpPr>
        <p:spPr>
          <a:xfrm>
            <a:off x="1818965" y="4042185"/>
            <a:ext cx="872100" cy="2778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Generator</a:t>
            </a:r>
            <a:endParaRPr sz="1200" i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" name="Google Shape;208;p20"/>
          <p:cNvCxnSpPr/>
          <p:nvPr/>
        </p:nvCxnSpPr>
        <p:spPr>
          <a:xfrm rot="-5400000" flipH="1">
            <a:off x="1741678" y="4091824"/>
            <a:ext cx="3300" cy="175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Google Shape;209;p20"/>
          <p:cNvCxnSpPr/>
          <p:nvPr/>
        </p:nvCxnSpPr>
        <p:spPr>
          <a:xfrm rot="-5400000" flipH="1">
            <a:off x="2807068" y="4091824"/>
            <a:ext cx="3300" cy="175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" name="Google Shape;202;p20"/>
          <p:cNvSpPr/>
          <p:nvPr/>
        </p:nvSpPr>
        <p:spPr>
          <a:xfrm>
            <a:off x="6248665" y="4779035"/>
            <a:ext cx="872100" cy="2778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Classifier</a:t>
            </a:r>
            <a:endParaRPr sz="12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210;p20"/>
          <p:cNvSpPr txBox="1"/>
          <p:nvPr/>
        </p:nvSpPr>
        <p:spPr>
          <a:xfrm>
            <a:off x="7704868" y="2022885"/>
            <a:ext cx="16779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Real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211;p20"/>
          <p:cNvSpPr txBox="1"/>
          <p:nvPr/>
        </p:nvSpPr>
        <p:spPr>
          <a:xfrm>
            <a:off x="8167315" y="2737335"/>
            <a:ext cx="7530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Class 1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212;p20"/>
          <p:cNvSpPr txBox="1"/>
          <p:nvPr/>
        </p:nvSpPr>
        <p:spPr>
          <a:xfrm>
            <a:off x="9147103" y="3456535"/>
            <a:ext cx="7530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Class 2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213;p20"/>
          <p:cNvSpPr txBox="1"/>
          <p:nvPr/>
        </p:nvSpPr>
        <p:spPr>
          <a:xfrm>
            <a:off x="7187528" y="3489948"/>
            <a:ext cx="7530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Class 0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214;p20"/>
          <p:cNvSpPr txBox="1"/>
          <p:nvPr/>
        </p:nvSpPr>
        <p:spPr>
          <a:xfrm>
            <a:off x="7514590" y="4345135"/>
            <a:ext cx="7530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Test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215;p20"/>
          <p:cNvCxnSpPr/>
          <p:nvPr/>
        </p:nvCxnSpPr>
        <p:spPr>
          <a:xfrm rot="5400000">
            <a:off x="7290872" y="3525999"/>
            <a:ext cx="646800" cy="1859100"/>
          </a:xfrm>
          <a:prstGeom prst="curvedConnector3">
            <a:avLst>
              <a:gd name="adj1" fmla="val 5000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" name="Google Shape;217;p20"/>
          <p:cNvSpPr/>
          <p:nvPr/>
        </p:nvSpPr>
        <p:spPr>
          <a:xfrm>
            <a:off x="5911465" y="5329485"/>
            <a:ext cx="1546500" cy="65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Accuracy on Test is: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TSTR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Google Shape;218;p20"/>
          <p:cNvCxnSpPr/>
          <p:nvPr/>
        </p:nvCxnSpPr>
        <p:spPr>
          <a:xfrm>
            <a:off x="6684715" y="5056835"/>
            <a:ext cx="0" cy="272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9" name="Google Shape;2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29" y="2074600"/>
            <a:ext cx="1333976" cy="1340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2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1240" y="3000174"/>
            <a:ext cx="1125164" cy="113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2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6100" y="2376204"/>
            <a:ext cx="1125174" cy="1134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2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2479" y="2383981"/>
            <a:ext cx="1433101" cy="1071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22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3602" y="4942931"/>
            <a:ext cx="1433100" cy="107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2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0408" y="3554506"/>
            <a:ext cx="1333975" cy="132391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159;p19"/>
          <p:cNvSpPr txBox="1"/>
          <p:nvPr/>
        </p:nvSpPr>
        <p:spPr>
          <a:xfrm>
            <a:off x="539375" y="974607"/>
            <a:ext cx="574837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Helvetica Neue"/>
              </a:rPr>
              <a:t>Test on Synthetic Train on Real (TSTR)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Helvetica Neue"/>
            </a:endParaRPr>
          </a:p>
        </p:txBody>
      </p:sp>
      <p:sp>
        <p:nvSpPr>
          <p:cNvPr id="76" name="Google Shape;169;p19"/>
          <p:cNvSpPr txBox="1"/>
          <p:nvPr/>
        </p:nvSpPr>
        <p:spPr>
          <a:xfrm>
            <a:off x="2468945" y="1682021"/>
            <a:ext cx="3993624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Synthetic Data (GAN generated)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205;p20">
            <a:extLst>
              <a:ext uri="{FF2B5EF4-FFF2-40B4-BE49-F238E27FC236}">
                <a16:creationId xmlns:a16="http://schemas.microsoft.com/office/drawing/2014/main" id="{8330F7DF-F850-AE46-9CE0-5463417F24B5}"/>
              </a:ext>
            </a:extLst>
          </p:cNvPr>
          <p:cNvSpPr/>
          <p:nvPr/>
        </p:nvSpPr>
        <p:spPr>
          <a:xfrm rot="16200000">
            <a:off x="822185" y="3079880"/>
            <a:ext cx="759000" cy="222512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Noise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zz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07;p20">
            <a:extLst>
              <a:ext uri="{FF2B5EF4-FFF2-40B4-BE49-F238E27FC236}">
                <a16:creationId xmlns:a16="http://schemas.microsoft.com/office/drawing/2014/main" id="{5491CBEC-D206-CA48-B179-9CE6B38DD9FD}"/>
              </a:ext>
            </a:extLst>
          </p:cNvPr>
          <p:cNvSpPr/>
          <p:nvPr/>
        </p:nvSpPr>
        <p:spPr>
          <a:xfrm>
            <a:off x="1513485" y="2984080"/>
            <a:ext cx="872100" cy="2778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Generator</a:t>
            </a:r>
            <a:endParaRPr sz="1200" i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" name="Google Shape;208;p20">
            <a:extLst>
              <a:ext uri="{FF2B5EF4-FFF2-40B4-BE49-F238E27FC236}">
                <a16:creationId xmlns:a16="http://schemas.microsoft.com/office/drawing/2014/main" id="{5D3D362B-BF06-6E44-957E-A5CAFFCD24A5}"/>
              </a:ext>
            </a:extLst>
          </p:cNvPr>
          <p:cNvCxnSpPr/>
          <p:nvPr/>
        </p:nvCxnSpPr>
        <p:spPr>
          <a:xfrm rot="-5400000" flipH="1">
            <a:off x="1436198" y="3033719"/>
            <a:ext cx="3300" cy="175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Google Shape;209;p20">
            <a:extLst>
              <a:ext uri="{FF2B5EF4-FFF2-40B4-BE49-F238E27FC236}">
                <a16:creationId xmlns:a16="http://schemas.microsoft.com/office/drawing/2014/main" id="{73F3F775-9DDB-604A-8121-0CB6135FDC5E}"/>
              </a:ext>
            </a:extLst>
          </p:cNvPr>
          <p:cNvCxnSpPr/>
          <p:nvPr/>
        </p:nvCxnSpPr>
        <p:spPr>
          <a:xfrm rot="-5400000" flipH="1">
            <a:off x="2501588" y="3033719"/>
            <a:ext cx="3300" cy="175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205;p20">
            <a:extLst>
              <a:ext uri="{FF2B5EF4-FFF2-40B4-BE49-F238E27FC236}">
                <a16:creationId xmlns:a16="http://schemas.microsoft.com/office/drawing/2014/main" id="{35BF3B48-F814-E94B-8AEE-879315912BAF}"/>
              </a:ext>
            </a:extLst>
          </p:cNvPr>
          <p:cNvSpPr/>
          <p:nvPr/>
        </p:nvSpPr>
        <p:spPr>
          <a:xfrm rot="16200000">
            <a:off x="829032" y="5132879"/>
            <a:ext cx="759000" cy="222512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Noise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zz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207;p20">
            <a:extLst>
              <a:ext uri="{FF2B5EF4-FFF2-40B4-BE49-F238E27FC236}">
                <a16:creationId xmlns:a16="http://schemas.microsoft.com/office/drawing/2014/main" id="{116E5F3B-AA20-DD43-8C69-66BEA6670594}"/>
              </a:ext>
            </a:extLst>
          </p:cNvPr>
          <p:cNvSpPr/>
          <p:nvPr/>
        </p:nvSpPr>
        <p:spPr>
          <a:xfrm>
            <a:off x="1520332" y="5037079"/>
            <a:ext cx="872100" cy="2778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Generator</a:t>
            </a:r>
            <a:endParaRPr sz="1200" i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" name="Google Shape;208;p20">
            <a:extLst>
              <a:ext uri="{FF2B5EF4-FFF2-40B4-BE49-F238E27FC236}">
                <a16:creationId xmlns:a16="http://schemas.microsoft.com/office/drawing/2014/main" id="{6DF6A7FE-A158-9F46-BCF3-6442392974D1}"/>
              </a:ext>
            </a:extLst>
          </p:cNvPr>
          <p:cNvCxnSpPr/>
          <p:nvPr/>
        </p:nvCxnSpPr>
        <p:spPr>
          <a:xfrm rot="-5400000" flipH="1">
            <a:off x="1443045" y="5086718"/>
            <a:ext cx="3300" cy="175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" name="Google Shape;209;p20">
            <a:extLst>
              <a:ext uri="{FF2B5EF4-FFF2-40B4-BE49-F238E27FC236}">
                <a16:creationId xmlns:a16="http://schemas.microsoft.com/office/drawing/2014/main" id="{11E58B4A-9411-034C-818C-079490DD368C}"/>
              </a:ext>
            </a:extLst>
          </p:cNvPr>
          <p:cNvCxnSpPr/>
          <p:nvPr/>
        </p:nvCxnSpPr>
        <p:spPr>
          <a:xfrm rot="-5400000" flipH="1">
            <a:off x="2508435" y="5086718"/>
            <a:ext cx="3300" cy="175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12110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5ACD-E496-A54B-9155-633DE278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Evaluating GANs: </a:t>
            </a: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Fréchet Inception Distance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332DD-847C-234B-8A29-1A1854780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Fréchet Distance (FD)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DF9D4-DE9F-6C42-B966-98BD124C5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  <p:pic>
        <p:nvPicPr>
          <p:cNvPr id="5" name="Google Shape;491;p58">
            <a:extLst>
              <a:ext uri="{FF2B5EF4-FFF2-40B4-BE49-F238E27FC236}">
                <a16:creationId xmlns:a16="http://schemas.microsoft.com/office/drawing/2014/main" id="{BB9A64A9-CC7A-C64F-8AC3-0EF3A9545D1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5000" y="1779067"/>
            <a:ext cx="8382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92;p58">
            <a:extLst>
              <a:ext uri="{FF2B5EF4-FFF2-40B4-BE49-F238E27FC236}">
                <a16:creationId xmlns:a16="http://schemas.microsoft.com/office/drawing/2014/main" id="{3F308850-8187-524D-BEF9-49C73DD6E90D}"/>
              </a:ext>
            </a:extLst>
          </p:cNvPr>
          <p:cNvSpPr txBox="1"/>
          <p:nvPr/>
        </p:nvSpPr>
        <p:spPr>
          <a:xfrm>
            <a:off x="3610200" y="5436667"/>
            <a:ext cx="49716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[Walking your dog in the woods in Polynomial Time]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7250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5ACD-E496-A54B-9155-633DE278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Evaluating GANs: </a:t>
            </a: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Fréchet Distance 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DF9D4-DE9F-6C42-B966-98BD124C5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F85ABD-E175-334F-9093-22AC177D9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789" y="977083"/>
            <a:ext cx="10327008" cy="582959"/>
          </a:xfrm>
        </p:spPr>
        <p:txBody>
          <a:bodyPr/>
          <a:lstStyle/>
          <a:p>
            <a:r>
              <a:rPr lang="en-US" dirty="0"/>
              <a:t>When we deal with distributions:</a:t>
            </a:r>
          </a:p>
          <a:p>
            <a:endParaRPr lang="en-US" dirty="0"/>
          </a:p>
          <a:p>
            <a:r>
              <a:rPr lang="en-US" dirty="0"/>
              <a:t>1-D </a:t>
            </a:r>
            <a:r>
              <a:rPr lang="en-US" dirty="0" err="1"/>
              <a:t>normals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Multivariable </a:t>
            </a:r>
            <a:r>
              <a:rPr lang="en-US" dirty="0" err="1"/>
              <a:t>normals</a:t>
            </a:r>
            <a:r>
              <a:rPr lang="en-US" dirty="0"/>
              <a:t>:  </a:t>
            </a:r>
          </a:p>
        </p:txBody>
      </p:sp>
      <p:pic>
        <p:nvPicPr>
          <p:cNvPr id="9" name="Google Shape;500;p59">
            <a:extLst>
              <a:ext uri="{FF2B5EF4-FFF2-40B4-BE49-F238E27FC236}">
                <a16:creationId xmlns:a16="http://schemas.microsoft.com/office/drawing/2014/main" id="{84FD122B-8ECC-D34E-AB1D-75A75248E49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5821" y="983807"/>
            <a:ext cx="2330862" cy="244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01;p59" descr="\text{FID} = ||\mu_r - \mu_g||^2 + \text{Tr} (\Sigma_r + \Sigma_g - 2 (\Sigma_r \Sigma_g)^{1/2})" title="MathEquation,#000000">
            <a:extLst>
              <a:ext uri="{FF2B5EF4-FFF2-40B4-BE49-F238E27FC236}">
                <a16:creationId xmlns:a16="http://schemas.microsoft.com/office/drawing/2014/main" id="{7CD86912-8645-0C4D-9AB3-337F040C77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817" y="4547076"/>
            <a:ext cx="7115947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02;p59" descr="d(X_r,X_g) = (\mu_r - \mu_g) ^2 + (\sigma_r - \sigma_g)^2 " title="MathEquation,#000000">
            <a:extLst>
              <a:ext uri="{FF2B5EF4-FFF2-40B4-BE49-F238E27FC236}">
                <a16:creationId xmlns:a16="http://schemas.microsoft.com/office/drawing/2014/main" id="{5300199E-1F09-4348-9A6D-D4B3C32A3A9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817" y="2509113"/>
            <a:ext cx="6174107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hart, surface chart&#10;&#10;Description automatically generated">
            <a:extLst>
              <a:ext uri="{FF2B5EF4-FFF2-40B4-BE49-F238E27FC236}">
                <a16:creationId xmlns:a16="http://schemas.microsoft.com/office/drawing/2014/main" id="{B441B2AC-7FB2-0045-B7D8-805D2092E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996" b="52022"/>
          <a:stretch/>
        </p:blipFill>
        <p:spPr>
          <a:xfrm rot="21435836">
            <a:off x="4718000" y="2986266"/>
            <a:ext cx="9103167" cy="44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5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0FE1489-EAEA-FC43-A555-E52B1DD35CCF}"/>
              </a:ext>
            </a:extLst>
          </p:cNvPr>
          <p:cNvSpPr/>
          <p:nvPr/>
        </p:nvSpPr>
        <p:spPr>
          <a:xfrm>
            <a:off x="7347978" y="2129373"/>
            <a:ext cx="1857577" cy="1775913"/>
          </a:xfrm>
          <a:prstGeom prst="roundRect">
            <a:avLst/>
          </a:prstGeom>
          <a:gradFill flip="none" rotWithShape="1">
            <a:gsLst>
              <a:gs pos="98000">
                <a:schemeClr val="tx2">
                  <a:lumMod val="20000"/>
                  <a:lumOff val="80000"/>
                </a:schemeClr>
              </a:gs>
              <a:gs pos="1000">
                <a:schemeClr val="accent1">
                  <a:lumMod val="20000"/>
                  <a:lumOff val="80000"/>
                </a:schemeClr>
              </a:gs>
              <a:gs pos="50000">
                <a:schemeClr val="tx2">
                  <a:lumMod val="20000"/>
                  <a:lumOff val="80000"/>
                </a:scheme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89523"/>
                      <a:gd name="connsiteY0" fmla="*/ 128115 h 768677"/>
                      <a:gd name="connsiteX1" fmla="*/ 128115 w 2289523"/>
                      <a:gd name="connsiteY1" fmla="*/ 0 h 768677"/>
                      <a:gd name="connsiteX2" fmla="*/ 656771 w 2289523"/>
                      <a:gd name="connsiteY2" fmla="*/ 0 h 768677"/>
                      <a:gd name="connsiteX3" fmla="*/ 1124429 w 2289523"/>
                      <a:gd name="connsiteY3" fmla="*/ 0 h 768677"/>
                      <a:gd name="connsiteX4" fmla="*/ 1673418 w 2289523"/>
                      <a:gd name="connsiteY4" fmla="*/ 0 h 768677"/>
                      <a:gd name="connsiteX5" fmla="*/ 2161408 w 2289523"/>
                      <a:gd name="connsiteY5" fmla="*/ 0 h 768677"/>
                      <a:gd name="connsiteX6" fmla="*/ 2289523 w 2289523"/>
                      <a:gd name="connsiteY6" fmla="*/ 128115 h 768677"/>
                      <a:gd name="connsiteX7" fmla="*/ 2289523 w 2289523"/>
                      <a:gd name="connsiteY7" fmla="*/ 640562 h 768677"/>
                      <a:gd name="connsiteX8" fmla="*/ 2161408 w 2289523"/>
                      <a:gd name="connsiteY8" fmla="*/ 768677 h 768677"/>
                      <a:gd name="connsiteX9" fmla="*/ 1612419 w 2289523"/>
                      <a:gd name="connsiteY9" fmla="*/ 768677 h 768677"/>
                      <a:gd name="connsiteX10" fmla="*/ 1083763 w 2289523"/>
                      <a:gd name="connsiteY10" fmla="*/ 768677 h 768677"/>
                      <a:gd name="connsiteX11" fmla="*/ 616105 w 2289523"/>
                      <a:gd name="connsiteY11" fmla="*/ 768677 h 768677"/>
                      <a:gd name="connsiteX12" fmla="*/ 128115 w 2289523"/>
                      <a:gd name="connsiteY12" fmla="*/ 768677 h 768677"/>
                      <a:gd name="connsiteX13" fmla="*/ 0 w 2289523"/>
                      <a:gd name="connsiteY13" fmla="*/ 640562 h 768677"/>
                      <a:gd name="connsiteX14" fmla="*/ 0 w 2289523"/>
                      <a:gd name="connsiteY14" fmla="*/ 128115 h 768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289523" h="768677" fill="none" extrusionOk="0">
                        <a:moveTo>
                          <a:pt x="0" y="128115"/>
                        </a:moveTo>
                        <a:cubicBezTo>
                          <a:pt x="-5607" y="45929"/>
                          <a:pt x="57630" y="-3670"/>
                          <a:pt x="128115" y="0"/>
                        </a:cubicBezTo>
                        <a:cubicBezTo>
                          <a:pt x="320759" y="-44133"/>
                          <a:pt x="511352" y="63266"/>
                          <a:pt x="656771" y="0"/>
                        </a:cubicBezTo>
                        <a:cubicBezTo>
                          <a:pt x="802190" y="-63266"/>
                          <a:pt x="1011614" y="47640"/>
                          <a:pt x="1124429" y="0"/>
                        </a:cubicBezTo>
                        <a:cubicBezTo>
                          <a:pt x="1237244" y="-47640"/>
                          <a:pt x="1410201" y="49370"/>
                          <a:pt x="1673418" y="0"/>
                        </a:cubicBezTo>
                        <a:cubicBezTo>
                          <a:pt x="1936635" y="-49370"/>
                          <a:pt x="1941903" y="40522"/>
                          <a:pt x="2161408" y="0"/>
                        </a:cubicBezTo>
                        <a:cubicBezTo>
                          <a:pt x="2240141" y="15794"/>
                          <a:pt x="2278415" y="63217"/>
                          <a:pt x="2289523" y="128115"/>
                        </a:cubicBezTo>
                        <a:cubicBezTo>
                          <a:pt x="2300866" y="237200"/>
                          <a:pt x="2251015" y="502718"/>
                          <a:pt x="2289523" y="640562"/>
                        </a:cubicBezTo>
                        <a:cubicBezTo>
                          <a:pt x="2290850" y="707235"/>
                          <a:pt x="2239549" y="776662"/>
                          <a:pt x="2161408" y="768677"/>
                        </a:cubicBezTo>
                        <a:cubicBezTo>
                          <a:pt x="1956881" y="833350"/>
                          <a:pt x="1883679" y="754784"/>
                          <a:pt x="1612419" y="768677"/>
                        </a:cubicBezTo>
                        <a:cubicBezTo>
                          <a:pt x="1341159" y="782570"/>
                          <a:pt x="1198178" y="716211"/>
                          <a:pt x="1083763" y="768677"/>
                        </a:cubicBezTo>
                        <a:cubicBezTo>
                          <a:pt x="969348" y="821143"/>
                          <a:pt x="809950" y="731774"/>
                          <a:pt x="616105" y="768677"/>
                        </a:cubicBezTo>
                        <a:cubicBezTo>
                          <a:pt x="422260" y="805580"/>
                          <a:pt x="288567" y="764541"/>
                          <a:pt x="128115" y="768677"/>
                        </a:cubicBezTo>
                        <a:cubicBezTo>
                          <a:pt x="45503" y="780678"/>
                          <a:pt x="-6130" y="724436"/>
                          <a:pt x="0" y="640562"/>
                        </a:cubicBezTo>
                        <a:cubicBezTo>
                          <a:pt x="-36047" y="490331"/>
                          <a:pt x="15562" y="285171"/>
                          <a:pt x="0" y="128115"/>
                        </a:cubicBezTo>
                        <a:close/>
                      </a:path>
                      <a:path w="2289523" h="768677" stroke="0" extrusionOk="0">
                        <a:moveTo>
                          <a:pt x="0" y="128115"/>
                        </a:moveTo>
                        <a:cubicBezTo>
                          <a:pt x="-11812" y="50073"/>
                          <a:pt x="49504" y="2948"/>
                          <a:pt x="128115" y="0"/>
                        </a:cubicBezTo>
                        <a:cubicBezTo>
                          <a:pt x="370254" y="-49761"/>
                          <a:pt x="541440" y="16639"/>
                          <a:pt x="677104" y="0"/>
                        </a:cubicBezTo>
                        <a:cubicBezTo>
                          <a:pt x="812768" y="-16639"/>
                          <a:pt x="1058298" y="38065"/>
                          <a:pt x="1165094" y="0"/>
                        </a:cubicBezTo>
                        <a:cubicBezTo>
                          <a:pt x="1271890" y="-38065"/>
                          <a:pt x="1426058" y="261"/>
                          <a:pt x="1632752" y="0"/>
                        </a:cubicBezTo>
                        <a:cubicBezTo>
                          <a:pt x="1839446" y="-261"/>
                          <a:pt x="1944835" y="18753"/>
                          <a:pt x="2161408" y="0"/>
                        </a:cubicBezTo>
                        <a:cubicBezTo>
                          <a:pt x="2238373" y="-12778"/>
                          <a:pt x="2269410" y="54279"/>
                          <a:pt x="2289523" y="128115"/>
                        </a:cubicBezTo>
                        <a:cubicBezTo>
                          <a:pt x="2340303" y="340807"/>
                          <a:pt x="2243925" y="458675"/>
                          <a:pt x="2289523" y="640562"/>
                        </a:cubicBezTo>
                        <a:cubicBezTo>
                          <a:pt x="2284812" y="719111"/>
                          <a:pt x="2231120" y="767467"/>
                          <a:pt x="2161408" y="768677"/>
                        </a:cubicBezTo>
                        <a:cubicBezTo>
                          <a:pt x="1967975" y="791824"/>
                          <a:pt x="1850555" y="741153"/>
                          <a:pt x="1693751" y="768677"/>
                        </a:cubicBezTo>
                        <a:cubicBezTo>
                          <a:pt x="1536947" y="796201"/>
                          <a:pt x="1391982" y="715345"/>
                          <a:pt x="1185427" y="768677"/>
                        </a:cubicBezTo>
                        <a:cubicBezTo>
                          <a:pt x="978872" y="822009"/>
                          <a:pt x="940074" y="740093"/>
                          <a:pt x="697437" y="768677"/>
                        </a:cubicBezTo>
                        <a:cubicBezTo>
                          <a:pt x="454800" y="797261"/>
                          <a:pt x="370867" y="715539"/>
                          <a:pt x="128115" y="768677"/>
                        </a:cubicBezTo>
                        <a:cubicBezTo>
                          <a:pt x="60705" y="764524"/>
                          <a:pt x="-6379" y="708852"/>
                          <a:pt x="0" y="640562"/>
                        </a:cubicBezTo>
                        <a:cubicBezTo>
                          <a:pt x="-59190" y="425762"/>
                          <a:pt x="47645" y="246353"/>
                          <a:pt x="0" y="12811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867DE71-0A0B-5548-BE17-4E03536D43D2}"/>
              </a:ext>
            </a:extLst>
          </p:cNvPr>
          <p:cNvSpPr/>
          <p:nvPr/>
        </p:nvSpPr>
        <p:spPr>
          <a:xfrm>
            <a:off x="5720903" y="1520774"/>
            <a:ext cx="734766" cy="768677"/>
          </a:xfrm>
          <a:prstGeom prst="round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89523"/>
                      <a:gd name="connsiteY0" fmla="*/ 128115 h 768677"/>
                      <a:gd name="connsiteX1" fmla="*/ 128115 w 2289523"/>
                      <a:gd name="connsiteY1" fmla="*/ 0 h 768677"/>
                      <a:gd name="connsiteX2" fmla="*/ 656771 w 2289523"/>
                      <a:gd name="connsiteY2" fmla="*/ 0 h 768677"/>
                      <a:gd name="connsiteX3" fmla="*/ 1124429 w 2289523"/>
                      <a:gd name="connsiteY3" fmla="*/ 0 h 768677"/>
                      <a:gd name="connsiteX4" fmla="*/ 1673418 w 2289523"/>
                      <a:gd name="connsiteY4" fmla="*/ 0 h 768677"/>
                      <a:gd name="connsiteX5" fmla="*/ 2161408 w 2289523"/>
                      <a:gd name="connsiteY5" fmla="*/ 0 h 768677"/>
                      <a:gd name="connsiteX6" fmla="*/ 2289523 w 2289523"/>
                      <a:gd name="connsiteY6" fmla="*/ 128115 h 768677"/>
                      <a:gd name="connsiteX7" fmla="*/ 2289523 w 2289523"/>
                      <a:gd name="connsiteY7" fmla="*/ 640562 h 768677"/>
                      <a:gd name="connsiteX8" fmla="*/ 2161408 w 2289523"/>
                      <a:gd name="connsiteY8" fmla="*/ 768677 h 768677"/>
                      <a:gd name="connsiteX9" fmla="*/ 1612419 w 2289523"/>
                      <a:gd name="connsiteY9" fmla="*/ 768677 h 768677"/>
                      <a:gd name="connsiteX10" fmla="*/ 1083763 w 2289523"/>
                      <a:gd name="connsiteY10" fmla="*/ 768677 h 768677"/>
                      <a:gd name="connsiteX11" fmla="*/ 616105 w 2289523"/>
                      <a:gd name="connsiteY11" fmla="*/ 768677 h 768677"/>
                      <a:gd name="connsiteX12" fmla="*/ 128115 w 2289523"/>
                      <a:gd name="connsiteY12" fmla="*/ 768677 h 768677"/>
                      <a:gd name="connsiteX13" fmla="*/ 0 w 2289523"/>
                      <a:gd name="connsiteY13" fmla="*/ 640562 h 768677"/>
                      <a:gd name="connsiteX14" fmla="*/ 0 w 2289523"/>
                      <a:gd name="connsiteY14" fmla="*/ 128115 h 768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289523" h="768677" fill="none" extrusionOk="0">
                        <a:moveTo>
                          <a:pt x="0" y="128115"/>
                        </a:moveTo>
                        <a:cubicBezTo>
                          <a:pt x="-5607" y="45929"/>
                          <a:pt x="57630" y="-3670"/>
                          <a:pt x="128115" y="0"/>
                        </a:cubicBezTo>
                        <a:cubicBezTo>
                          <a:pt x="320759" y="-44133"/>
                          <a:pt x="511352" y="63266"/>
                          <a:pt x="656771" y="0"/>
                        </a:cubicBezTo>
                        <a:cubicBezTo>
                          <a:pt x="802190" y="-63266"/>
                          <a:pt x="1011614" y="47640"/>
                          <a:pt x="1124429" y="0"/>
                        </a:cubicBezTo>
                        <a:cubicBezTo>
                          <a:pt x="1237244" y="-47640"/>
                          <a:pt x="1410201" y="49370"/>
                          <a:pt x="1673418" y="0"/>
                        </a:cubicBezTo>
                        <a:cubicBezTo>
                          <a:pt x="1936635" y="-49370"/>
                          <a:pt x="1941903" y="40522"/>
                          <a:pt x="2161408" y="0"/>
                        </a:cubicBezTo>
                        <a:cubicBezTo>
                          <a:pt x="2240141" y="15794"/>
                          <a:pt x="2278415" y="63217"/>
                          <a:pt x="2289523" y="128115"/>
                        </a:cubicBezTo>
                        <a:cubicBezTo>
                          <a:pt x="2300866" y="237200"/>
                          <a:pt x="2251015" y="502718"/>
                          <a:pt x="2289523" y="640562"/>
                        </a:cubicBezTo>
                        <a:cubicBezTo>
                          <a:pt x="2290850" y="707235"/>
                          <a:pt x="2239549" y="776662"/>
                          <a:pt x="2161408" y="768677"/>
                        </a:cubicBezTo>
                        <a:cubicBezTo>
                          <a:pt x="1956881" y="833350"/>
                          <a:pt x="1883679" y="754784"/>
                          <a:pt x="1612419" y="768677"/>
                        </a:cubicBezTo>
                        <a:cubicBezTo>
                          <a:pt x="1341159" y="782570"/>
                          <a:pt x="1198178" y="716211"/>
                          <a:pt x="1083763" y="768677"/>
                        </a:cubicBezTo>
                        <a:cubicBezTo>
                          <a:pt x="969348" y="821143"/>
                          <a:pt x="809950" y="731774"/>
                          <a:pt x="616105" y="768677"/>
                        </a:cubicBezTo>
                        <a:cubicBezTo>
                          <a:pt x="422260" y="805580"/>
                          <a:pt x="288567" y="764541"/>
                          <a:pt x="128115" y="768677"/>
                        </a:cubicBezTo>
                        <a:cubicBezTo>
                          <a:pt x="45503" y="780678"/>
                          <a:pt x="-6130" y="724436"/>
                          <a:pt x="0" y="640562"/>
                        </a:cubicBezTo>
                        <a:cubicBezTo>
                          <a:pt x="-36047" y="490331"/>
                          <a:pt x="15562" y="285171"/>
                          <a:pt x="0" y="128115"/>
                        </a:cubicBezTo>
                        <a:close/>
                      </a:path>
                      <a:path w="2289523" h="768677" stroke="0" extrusionOk="0">
                        <a:moveTo>
                          <a:pt x="0" y="128115"/>
                        </a:moveTo>
                        <a:cubicBezTo>
                          <a:pt x="-11812" y="50073"/>
                          <a:pt x="49504" y="2948"/>
                          <a:pt x="128115" y="0"/>
                        </a:cubicBezTo>
                        <a:cubicBezTo>
                          <a:pt x="370254" y="-49761"/>
                          <a:pt x="541440" y="16639"/>
                          <a:pt x="677104" y="0"/>
                        </a:cubicBezTo>
                        <a:cubicBezTo>
                          <a:pt x="812768" y="-16639"/>
                          <a:pt x="1058298" y="38065"/>
                          <a:pt x="1165094" y="0"/>
                        </a:cubicBezTo>
                        <a:cubicBezTo>
                          <a:pt x="1271890" y="-38065"/>
                          <a:pt x="1426058" y="261"/>
                          <a:pt x="1632752" y="0"/>
                        </a:cubicBezTo>
                        <a:cubicBezTo>
                          <a:pt x="1839446" y="-261"/>
                          <a:pt x="1944835" y="18753"/>
                          <a:pt x="2161408" y="0"/>
                        </a:cubicBezTo>
                        <a:cubicBezTo>
                          <a:pt x="2238373" y="-12778"/>
                          <a:pt x="2269410" y="54279"/>
                          <a:pt x="2289523" y="128115"/>
                        </a:cubicBezTo>
                        <a:cubicBezTo>
                          <a:pt x="2340303" y="340807"/>
                          <a:pt x="2243925" y="458675"/>
                          <a:pt x="2289523" y="640562"/>
                        </a:cubicBezTo>
                        <a:cubicBezTo>
                          <a:pt x="2284812" y="719111"/>
                          <a:pt x="2231120" y="767467"/>
                          <a:pt x="2161408" y="768677"/>
                        </a:cubicBezTo>
                        <a:cubicBezTo>
                          <a:pt x="1967975" y="791824"/>
                          <a:pt x="1850555" y="741153"/>
                          <a:pt x="1693751" y="768677"/>
                        </a:cubicBezTo>
                        <a:cubicBezTo>
                          <a:pt x="1536947" y="796201"/>
                          <a:pt x="1391982" y="715345"/>
                          <a:pt x="1185427" y="768677"/>
                        </a:cubicBezTo>
                        <a:cubicBezTo>
                          <a:pt x="978872" y="822009"/>
                          <a:pt x="940074" y="740093"/>
                          <a:pt x="697437" y="768677"/>
                        </a:cubicBezTo>
                        <a:cubicBezTo>
                          <a:pt x="454800" y="797261"/>
                          <a:pt x="370867" y="715539"/>
                          <a:pt x="128115" y="768677"/>
                        </a:cubicBezTo>
                        <a:cubicBezTo>
                          <a:pt x="60705" y="764524"/>
                          <a:pt x="-6379" y="708852"/>
                          <a:pt x="0" y="640562"/>
                        </a:cubicBezTo>
                        <a:cubicBezTo>
                          <a:pt x="-59190" y="425762"/>
                          <a:pt x="47645" y="246353"/>
                          <a:pt x="0" y="12811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Evaluating GANs: </a:t>
            </a: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Fréchet Inception Distance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51388E5-9DD3-2044-B078-B5013A6A9F6A}"/>
                  </a:ext>
                </a:extLst>
              </p:cNvPr>
              <p:cNvSpPr/>
              <p:nvPr/>
            </p:nvSpPr>
            <p:spPr>
              <a:xfrm>
                <a:off x="5739780" y="1597300"/>
                <a:ext cx="726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51388E5-9DD3-2044-B078-B5013A6A9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780" y="1597300"/>
                <a:ext cx="726545" cy="523220"/>
              </a:xfrm>
              <a:prstGeom prst="rect">
                <a:avLst/>
              </a:prstGeom>
              <a:blipFill>
                <a:blip r:embed="rId3"/>
                <a:stretch>
                  <a:fillRect l="-6897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Google Shape;12285;p47">
            <a:extLst>
              <a:ext uri="{FF2B5EF4-FFF2-40B4-BE49-F238E27FC236}">
                <a16:creationId xmlns:a16="http://schemas.microsoft.com/office/drawing/2014/main" id="{F0157C58-AF8E-644A-8D27-72D6681EFD5D}"/>
              </a:ext>
            </a:extLst>
          </p:cNvPr>
          <p:cNvCxnSpPr>
            <a:cxnSpLocks/>
          </p:cNvCxnSpPr>
          <p:nvPr/>
        </p:nvCxnSpPr>
        <p:spPr>
          <a:xfrm rot="-5400000">
            <a:off x="6427650" y="2685679"/>
            <a:ext cx="365700" cy="1029000"/>
          </a:xfrm>
          <a:prstGeom prst="bentConnector2">
            <a:avLst/>
          </a:prstGeom>
          <a:noFill/>
          <a:ln w="88900" cap="flat" cmpd="sng">
            <a:solidFill>
              <a:srgbClr val="01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" name="Google Shape;12286;p47">
            <a:extLst>
              <a:ext uri="{FF2B5EF4-FFF2-40B4-BE49-F238E27FC236}">
                <a16:creationId xmlns:a16="http://schemas.microsoft.com/office/drawing/2014/main" id="{9CB437BC-CA44-2A47-AD4E-88D9A37360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03874" y="2216917"/>
            <a:ext cx="592854" cy="1008601"/>
          </a:xfrm>
          <a:prstGeom prst="bentConnector2">
            <a:avLst/>
          </a:prstGeom>
          <a:noFill/>
          <a:ln w="88900" cap="flat" cmpd="sng">
            <a:solidFill>
              <a:srgbClr val="01B0F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5878CEC-8920-B541-B591-663885088E13}"/>
              </a:ext>
            </a:extLst>
          </p:cNvPr>
          <p:cNvGrpSpPr/>
          <p:nvPr/>
        </p:nvGrpSpPr>
        <p:grpSpPr>
          <a:xfrm>
            <a:off x="7631800" y="2390006"/>
            <a:ext cx="1365431" cy="1199561"/>
            <a:chOff x="6908261" y="3019170"/>
            <a:chExt cx="1365431" cy="1199561"/>
          </a:xfrm>
        </p:grpSpPr>
        <p:sp>
          <p:nvSpPr>
            <p:cNvPr id="60" name="Oval 180">
              <a:extLst>
                <a:ext uri="{FF2B5EF4-FFF2-40B4-BE49-F238E27FC236}">
                  <a16:creationId xmlns:a16="http://schemas.microsoft.com/office/drawing/2014/main" id="{6B3E7F20-8CA6-1B43-9D2D-45CEA3253783}"/>
                </a:ext>
              </a:extLst>
            </p:cNvPr>
            <p:cNvSpPr/>
            <p:nvPr/>
          </p:nvSpPr>
          <p:spPr>
            <a:xfrm>
              <a:off x="7796967" y="375011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1" name="Oval 181">
              <a:extLst>
                <a:ext uri="{FF2B5EF4-FFF2-40B4-BE49-F238E27FC236}">
                  <a16:creationId xmlns:a16="http://schemas.microsoft.com/office/drawing/2014/main" id="{3034C43C-8506-F044-97F1-A4007EFDD9D5}"/>
                </a:ext>
              </a:extLst>
            </p:cNvPr>
            <p:cNvSpPr/>
            <p:nvPr/>
          </p:nvSpPr>
          <p:spPr>
            <a:xfrm>
              <a:off x="6908261" y="375011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3" name="Oval 183">
              <a:extLst>
                <a:ext uri="{FF2B5EF4-FFF2-40B4-BE49-F238E27FC236}">
                  <a16:creationId xmlns:a16="http://schemas.microsoft.com/office/drawing/2014/main" id="{D5E8AE14-F9B3-894E-BE3B-394913C5FE07}"/>
                </a:ext>
              </a:extLst>
            </p:cNvPr>
            <p:cNvSpPr/>
            <p:nvPr/>
          </p:nvSpPr>
          <p:spPr>
            <a:xfrm>
              <a:off x="6908261" y="3020022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4" name="Oval 184">
              <a:extLst>
                <a:ext uri="{FF2B5EF4-FFF2-40B4-BE49-F238E27FC236}">
                  <a16:creationId xmlns:a16="http://schemas.microsoft.com/office/drawing/2014/main" id="{CF64E296-B74A-9341-9F97-05609E8B4610}"/>
                </a:ext>
              </a:extLst>
            </p:cNvPr>
            <p:cNvSpPr/>
            <p:nvPr/>
          </p:nvSpPr>
          <p:spPr>
            <a:xfrm>
              <a:off x="7796967" y="3019170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A94933E-7A4C-BF46-B118-D959B1E40EE1}"/>
              </a:ext>
            </a:extLst>
          </p:cNvPr>
          <p:cNvSpPr/>
          <p:nvPr/>
        </p:nvSpPr>
        <p:spPr>
          <a:xfrm>
            <a:off x="7241514" y="1520774"/>
            <a:ext cx="2070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Discriminator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4379AE-2226-3044-A2D9-8FFCAF0B567E}"/>
                  </a:ext>
                </a:extLst>
              </p:cNvPr>
              <p:cNvSpPr txBox="1"/>
              <p:nvPr/>
            </p:nvSpPr>
            <p:spPr>
              <a:xfrm>
                <a:off x="343205" y="4683931"/>
                <a:ext cx="15983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4379AE-2226-3044-A2D9-8FFCAF0B5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05" y="4683931"/>
                <a:ext cx="1598323" cy="492443"/>
              </a:xfrm>
              <a:prstGeom prst="rect">
                <a:avLst/>
              </a:prstGeom>
              <a:blipFill>
                <a:blip r:embed="rId4"/>
                <a:stretch>
                  <a:fillRect l="-2362" r="-8661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AA314CBB-BD87-F04C-AB1B-EE8FB36CD74A}"/>
              </a:ext>
            </a:extLst>
          </p:cNvPr>
          <p:cNvGrpSpPr/>
          <p:nvPr/>
        </p:nvGrpSpPr>
        <p:grpSpPr>
          <a:xfrm>
            <a:off x="4367745" y="3709258"/>
            <a:ext cx="2091527" cy="789655"/>
            <a:chOff x="5914762" y="3530394"/>
            <a:chExt cx="2091527" cy="789655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614423C-9B13-F245-8E16-0E70E29A24BE}"/>
                </a:ext>
              </a:extLst>
            </p:cNvPr>
            <p:cNvSpPr/>
            <p:nvPr/>
          </p:nvSpPr>
          <p:spPr>
            <a:xfrm>
              <a:off x="7271523" y="3530394"/>
              <a:ext cx="734766" cy="768677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289523"/>
                        <a:gd name="connsiteY0" fmla="*/ 128115 h 768677"/>
                        <a:gd name="connsiteX1" fmla="*/ 128115 w 2289523"/>
                        <a:gd name="connsiteY1" fmla="*/ 0 h 768677"/>
                        <a:gd name="connsiteX2" fmla="*/ 656771 w 2289523"/>
                        <a:gd name="connsiteY2" fmla="*/ 0 h 768677"/>
                        <a:gd name="connsiteX3" fmla="*/ 1124429 w 2289523"/>
                        <a:gd name="connsiteY3" fmla="*/ 0 h 768677"/>
                        <a:gd name="connsiteX4" fmla="*/ 1673418 w 2289523"/>
                        <a:gd name="connsiteY4" fmla="*/ 0 h 768677"/>
                        <a:gd name="connsiteX5" fmla="*/ 2161408 w 2289523"/>
                        <a:gd name="connsiteY5" fmla="*/ 0 h 768677"/>
                        <a:gd name="connsiteX6" fmla="*/ 2289523 w 2289523"/>
                        <a:gd name="connsiteY6" fmla="*/ 128115 h 768677"/>
                        <a:gd name="connsiteX7" fmla="*/ 2289523 w 2289523"/>
                        <a:gd name="connsiteY7" fmla="*/ 640562 h 768677"/>
                        <a:gd name="connsiteX8" fmla="*/ 2161408 w 2289523"/>
                        <a:gd name="connsiteY8" fmla="*/ 768677 h 768677"/>
                        <a:gd name="connsiteX9" fmla="*/ 1612419 w 2289523"/>
                        <a:gd name="connsiteY9" fmla="*/ 768677 h 768677"/>
                        <a:gd name="connsiteX10" fmla="*/ 1083763 w 2289523"/>
                        <a:gd name="connsiteY10" fmla="*/ 768677 h 768677"/>
                        <a:gd name="connsiteX11" fmla="*/ 616105 w 2289523"/>
                        <a:gd name="connsiteY11" fmla="*/ 768677 h 768677"/>
                        <a:gd name="connsiteX12" fmla="*/ 128115 w 2289523"/>
                        <a:gd name="connsiteY12" fmla="*/ 768677 h 768677"/>
                        <a:gd name="connsiteX13" fmla="*/ 0 w 2289523"/>
                        <a:gd name="connsiteY13" fmla="*/ 640562 h 768677"/>
                        <a:gd name="connsiteX14" fmla="*/ 0 w 2289523"/>
                        <a:gd name="connsiteY14" fmla="*/ 128115 h 768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289523" h="768677" fill="none" extrusionOk="0">
                          <a:moveTo>
                            <a:pt x="0" y="128115"/>
                          </a:moveTo>
                          <a:cubicBezTo>
                            <a:pt x="-5607" y="45929"/>
                            <a:pt x="57630" y="-3670"/>
                            <a:pt x="128115" y="0"/>
                          </a:cubicBezTo>
                          <a:cubicBezTo>
                            <a:pt x="320759" y="-44133"/>
                            <a:pt x="511352" y="63266"/>
                            <a:pt x="656771" y="0"/>
                          </a:cubicBezTo>
                          <a:cubicBezTo>
                            <a:pt x="802190" y="-63266"/>
                            <a:pt x="1011614" y="47640"/>
                            <a:pt x="1124429" y="0"/>
                          </a:cubicBezTo>
                          <a:cubicBezTo>
                            <a:pt x="1237244" y="-47640"/>
                            <a:pt x="1410201" y="49370"/>
                            <a:pt x="1673418" y="0"/>
                          </a:cubicBezTo>
                          <a:cubicBezTo>
                            <a:pt x="1936635" y="-49370"/>
                            <a:pt x="1941903" y="40522"/>
                            <a:pt x="2161408" y="0"/>
                          </a:cubicBezTo>
                          <a:cubicBezTo>
                            <a:pt x="2240141" y="15794"/>
                            <a:pt x="2278415" y="63217"/>
                            <a:pt x="2289523" y="128115"/>
                          </a:cubicBezTo>
                          <a:cubicBezTo>
                            <a:pt x="2300866" y="237200"/>
                            <a:pt x="2251015" y="502718"/>
                            <a:pt x="2289523" y="640562"/>
                          </a:cubicBezTo>
                          <a:cubicBezTo>
                            <a:pt x="2290850" y="707235"/>
                            <a:pt x="2239549" y="776662"/>
                            <a:pt x="2161408" y="768677"/>
                          </a:cubicBezTo>
                          <a:cubicBezTo>
                            <a:pt x="1956881" y="833350"/>
                            <a:pt x="1883679" y="754784"/>
                            <a:pt x="1612419" y="768677"/>
                          </a:cubicBezTo>
                          <a:cubicBezTo>
                            <a:pt x="1341159" y="782570"/>
                            <a:pt x="1198178" y="716211"/>
                            <a:pt x="1083763" y="768677"/>
                          </a:cubicBezTo>
                          <a:cubicBezTo>
                            <a:pt x="969348" y="821143"/>
                            <a:pt x="809950" y="731774"/>
                            <a:pt x="616105" y="768677"/>
                          </a:cubicBezTo>
                          <a:cubicBezTo>
                            <a:pt x="422260" y="805580"/>
                            <a:pt x="288567" y="764541"/>
                            <a:pt x="128115" y="768677"/>
                          </a:cubicBezTo>
                          <a:cubicBezTo>
                            <a:pt x="45503" y="780678"/>
                            <a:pt x="-6130" y="724436"/>
                            <a:pt x="0" y="640562"/>
                          </a:cubicBezTo>
                          <a:cubicBezTo>
                            <a:pt x="-36047" y="490331"/>
                            <a:pt x="15562" y="285171"/>
                            <a:pt x="0" y="128115"/>
                          </a:cubicBezTo>
                          <a:close/>
                        </a:path>
                        <a:path w="2289523" h="768677" stroke="0" extrusionOk="0">
                          <a:moveTo>
                            <a:pt x="0" y="128115"/>
                          </a:moveTo>
                          <a:cubicBezTo>
                            <a:pt x="-11812" y="50073"/>
                            <a:pt x="49504" y="2948"/>
                            <a:pt x="128115" y="0"/>
                          </a:cubicBezTo>
                          <a:cubicBezTo>
                            <a:pt x="370254" y="-49761"/>
                            <a:pt x="541440" y="16639"/>
                            <a:pt x="677104" y="0"/>
                          </a:cubicBezTo>
                          <a:cubicBezTo>
                            <a:pt x="812768" y="-16639"/>
                            <a:pt x="1058298" y="38065"/>
                            <a:pt x="1165094" y="0"/>
                          </a:cubicBezTo>
                          <a:cubicBezTo>
                            <a:pt x="1271890" y="-38065"/>
                            <a:pt x="1426058" y="261"/>
                            <a:pt x="1632752" y="0"/>
                          </a:cubicBezTo>
                          <a:cubicBezTo>
                            <a:pt x="1839446" y="-261"/>
                            <a:pt x="1944835" y="18753"/>
                            <a:pt x="2161408" y="0"/>
                          </a:cubicBezTo>
                          <a:cubicBezTo>
                            <a:pt x="2238373" y="-12778"/>
                            <a:pt x="2269410" y="54279"/>
                            <a:pt x="2289523" y="128115"/>
                          </a:cubicBezTo>
                          <a:cubicBezTo>
                            <a:pt x="2340303" y="340807"/>
                            <a:pt x="2243925" y="458675"/>
                            <a:pt x="2289523" y="640562"/>
                          </a:cubicBezTo>
                          <a:cubicBezTo>
                            <a:pt x="2284812" y="719111"/>
                            <a:pt x="2231120" y="767467"/>
                            <a:pt x="2161408" y="768677"/>
                          </a:cubicBezTo>
                          <a:cubicBezTo>
                            <a:pt x="1967975" y="791824"/>
                            <a:pt x="1850555" y="741153"/>
                            <a:pt x="1693751" y="768677"/>
                          </a:cubicBezTo>
                          <a:cubicBezTo>
                            <a:pt x="1536947" y="796201"/>
                            <a:pt x="1391982" y="715345"/>
                            <a:pt x="1185427" y="768677"/>
                          </a:cubicBezTo>
                          <a:cubicBezTo>
                            <a:pt x="978872" y="822009"/>
                            <a:pt x="940074" y="740093"/>
                            <a:pt x="697437" y="768677"/>
                          </a:cubicBezTo>
                          <a:cubicBezTo>
                            <a:pt x="454800" y="797261"/>
                            <a:pt x="370867" y="715539"/>
                            <a:pt x="128115" y="768677"/>
                          </a:cubicBezTo>
                          <a:cubicBezTo>
                            <a:pt x="60705" y="764524"/>
                            <a:pt x="-6379" y="708852"/>
                            <a:pt x="0" y="640562"/>
                          </a:cubicBezTo>
                          <a:cubicBezTo>
                            <a:pt x="-59190" y="425762"/>
                            <a:pt x="47645" y="246353"/>
                            <a:pt x="0" y="12811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1" name="Up Arrow 23">
              <a:extLst>
                <a:ext uri="{FF2B5EF4-FFF2-40B4-BE49-F238E27FC236}">
                  <a16:creationId xmlns:a16="http://schemas.microsoft.com/office/drawing/2014/main" id="{F1C11755-8BF8-284F-95D4-07FE168F52A8}"/>
                </a:ext>
              </a:extLst>
            </p:cNvPr>
            <p:cNvSpPr/>
            <p:nvPr/>
          </p:nvSpPr>
          <p:spPr>
            <a:xfrm rot="5400000">
              <a:off x="6129535" y="3315622"/>
              <a:ext cx="789654" cy="1219199"/>
            </a:xfrm>
            <a:custGeom>
              <a:avLst/>
              <a:gdLst>
                <a:gd name="connsiteX0" fmla="*/ 0 w 789654"/>
                <a:gd name="connsiteY0" fmla="*/ 418777 h 1219199"/>
                <a:gd name="connsiteX1" fmla="*/ 394827 w 789654"/>
                <a:gd name="connsiteY1" fmla="*/ 0 h 1219199"/>
                <a:gd name="connsiteX2" fmla="*/ 789654 w 789654"/>
                <a:gd name="connsiteY2" fmla="*/ 418777 h 1219199"/>
                <a:gd name="connsiteX3" fmla="*/ 592241 w 789654"/>
                <a:gd name="connsiteY3" fmla="*/ 418777 h 1219199"/>
                <a:gd name="connsiteX4" fmla="*/ 592241 w 789654"/>
                <a:gd name="connsiteY4" fmla="*/ 810984 h 1219199"/>
                <a:gd name="connsiteX5" fmla="*/ 592241 w 789654"/>
                <a:gd name="connsiteY5" fmla="*/ 1219199 h 1219199"/>
                <a:gd name="connsiteX6" fmla="*/ 197414 w 789654"/>
                <a:gd name="connsiteY6" fmla="*/ 1219199 h 1219199"/>
                <a:gd name="connsiteX7" fmla="*/ 197414 w 789654"/>
                <a:gd name="connsiteY7" fmla="*/ 818988 h 1219199"/>
                <a:gd name="connsiteX8" fmla="*/ 197414 w 789654"/>
                <a:gd name="connsiteY8" fmla="*/ 418777 h 1219199"/>
                <a:gd name="connsiteX9" fmla="*/ 0 w 789654"/>
                <a:gd name="connsiteY9" fmla="*/ 418777 h 121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654" h="1219199" fill="none" extrusionOk="0">
                  <a:moveTo>
                    <a:pt x="0" y="418777"/>
                  </a:moveTo>
                  <a:cubicBezTo>
                    <a:pt x="170383" y="271476"/>
                    <a:pt x="256059" y="116573"/>
                    <a:pt x="394827" y="0"/>
                  </a:cubicBezTo>
                  <a:cubicBezTo>
                    <a:pt x="567696" y="187934"/>
                    <a:pt x="635689" y="277203"/>
                    <a:pt x="789654" y="418777"/>
                  </a:cubicBezTo>
                  <a:cubicBezTo>
                    <a:pt x="741306" y="411300"/>
                    <a:pt x="632962" y="427626"/>
                    <a:pt x="592241" y="418777"/>
                  </a:cubicBezTo>
                  <a:cubicBezTo>
                    <a:pt x="605445" y="587011"/>
                    <a:pt x="575857" y="652209"/>
                    <a:pt x="592241" y="810984"/>
                  </a:cubicBezTo>
                  <a:cubicBezTo>
                    <a:pt x="608625" y="969759"/>
                    <a:pt x="577106" y="1088854"/>
                    <a:pt x="592241" y="1219199"/>
                  </a:cubicBezTo>
                  <a:cubicBezTo>
                    <a:pt x="502188" y="1223913"/>
                    <a:pt x="292176" y="1217359"/>
                    <a:pt x="197414" y="1219199"/>
                  </a:cubicBezTo>
                  <a:cubicBezTo>
                    <a:pt x="217117" y="1126441"/>
                    <a:pt x="215477" y="942184"/>
                    <a:pt x="197414" y="818988"/>
                  </a:cubicBezTo>
                  <a:cubicBezTo>
                    <a:pt x="179351" y="695792"/>
                    <a:pt x="179846" y="600479"/>
                    <a:pt x="197414" y="418777"/>
                  </a:cubicBezTo>
                  <a:cubicBezTo>
                    <a:pt x="131412" y="420038"/>
                    <a:pt x="93591" y="414757"/>
                    <a:pt x="0" y="418777"/>
                  </a:cubicBezTo>
                  <a:close/>
                </a:path>
                <a:path w="789654" h="1219199" stroke="0" extrusionOk="0">
                  <a:moveTo>
                    <a:pt x="0" y="418777"/>
                  </a:moveTo>
                  <a:cubicBezTo>
                    <a:pt x="125337" y="302855"/>
                    <a:pt x="282714" y="140418"/>
                    <a:pt x="394827" y="0"/>
                  </a:cubicBezTo>
                  <a:cubicBezTo>
                    <a:pt x="559312" y="183217"/>
                    <a:pt x="645275" y="266313"/>
                    <a:pt x="789654" y="418777"/>
                  </a:cubicBezTo>
                  <a:cubicBezTo>
                    <a:pt x="732452" y="411948"/>
                    <a:pt x="661616" y="417412"/>
                    <a:pt x="592241" y="418777"/>
                  </a:cubicBezTo>
                  <a:cubicBezTo>
                    <a:pt x="580139" y="563993"/>
                    <a:pt x="612155" y="730646"/>
                    <a:pt x="592241" y="826992"/>
                  </a:cubicBezTo>
                  <a:cubicBezTo>
                    <a:pt x="572327" y="923339"/>
                    <a:pt x="574414" y="1107628"/>
                    <a:pt x="592241" y="1219199"/>
                  </a:cubicBezTo>
                  <a:cubicBezTo>
                    <a:pt x="506220" y="1232378"/>
                    <a:pt x="281748" y="1217477"/>
                    <a:pt x="197414" y="1219199"/>
                  </a:cubicBezTo>
                  <a:cubicBezTo>
                    <a:pt x="190871" y="1109583"/>
                    <a:pt x="189985" y="944592"/>
                    <a:pt x="197414" y="834996"/>
                  </a:cubicBezTo>
                  <a:cubicBezTo>
                    <a:pt x="204843" y="725400"/>
                    <a:pt x="185461" y="625572"/>
                    <a:pt x="197414" y="418777"/>
                  </a:cubicBezTo>
                  <a:cubicBezTo>
                    <a:pt x="123206" y="420881"/>
                    <a:pt x="91313" y="424929"/>
                    <a:pt x="0" y="418777"/>
                  </a:cubicBezTo>
                  <a:close/>
                </a:path>
              </a:pathLst>
            </a:custGeom>
            <a:solidFill>
              <a:srgbClr val="00B0F0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upArrow">
                      <a:avLst>
                        <a:gd name="adj1" fmla="val 50000"/>
                        <a:gd name="adj2" fmla="val 5303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CBAAD36-76DB-4D42-8B2D-C5FC86B0ED67}"/>
                    </a:ext>
                  </a:extLst>
                </p:cNvPr>
                <p:cNvSpPr/>
                <p:nvPr/>
              </p:nvSpPr>
              <p:spPr>
                <a:xfrm>
                  <a:off x="7286797" y="3580248"/>
                  <a:ext cx="71949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CBAAD36-76DB-4D42-8B2D-C5FC86B0ED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797" y="3580248"/>
                  <a:ext cx="719492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7018" b="-24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Rounded Rectangle 49">
            <a:extLst>
              <a:ext uri="{FF2B5EF4-FFF2-40B4-BE49-F238E27FC236}">
                <a16:creationId xmlns:a16="http://schemas.microsoft.com/office/drawing/2014/main" id="{350BF020-C234-5A40-A310-6E448458C51D}"/>
              </a:ext>
            </a:extLst>
          </p:cNvPr>
          <p:cNvSpPr/>
          <p:nvPr/>
        </p:nvSpPr>
        <p:spPr>
          <a:xfrm>
            <a:off x="792992" y="3716549"/>
            <a:ext cx="760048" cy="789655"/>
          </a:xfrm>
          <a:custGeom>
            <a:avLst/>
            <a:gdLst>
              <a:gd name="connsiteX0" fmla="*/ 0 w 760048"/>
              <a:gd name="connsiteY0" fmla="*/ 126677 h 789655"/>
              <a:gd name="connsiteX1" fmla="*/ 126677 w 760048"/>
              <a:gd name="connsiteY1" fmla="*/ 0 h 789655"/>
              <a:gd name="connsiteX2" fmla="*/ 633371 w 760048"/>
              <a:gd name="connsiteY2" fmla="*/ 0 h 789655"/>
              <a:gd name="connsiteX3" fmla="*/ 760048 w 760048"/>
              <a:gd name="connsiteY3" fmla="*/ 126677 h 789655"/>
              <a:gd name="connsiteX4" fmla="*/ 760048 w 760048"/>
              <a:gd name="connsiteY4" fmla="*/ 662978 h 789655"/>
              <a:gd name="connsiteX5" fmla="*/ 633371 w 760048"/>
              <a:gd name="connsiteY5" fmla="*/ 789655 h 789655"/>
              <a:gd name="connsiteX6" fmla="*/ 126677 w 760048"/>
              <a:gd name="connsiteY6" fmla="*/ 789655 h 789655"/>
              <a:gd name="connsiteX7" fmla="*/ 0 w 760048"/>
              <a:gd name="connsiteY7" fmla="*/ 662978 h 789655"/>
              <a:gd name="connsiteX8" fmla="*/ 0 w 760048"/>
              <a:gd name="connsiteY8" fmla="*/ 126677 h 789655"/>
              <a:gd name="connsiteX0" fmla="*/ 0 w 760048"/>
              <a:gd name="connsiteY0" fmla="*/ 126677 h 789655"/>
              <a:gd name="connsiteX1" fmla="*/ 126677 w 760048"/>
              <a:gd name="connsiteY1" fmla="*/ 0 h 789655"/>
              <a:gd name="connsiteX2" fmla="*/ 633371 w 760048"/>
              <a:gd name="connsiteY2" fmla="*/ 0 h 789655"/>
              <a:gd name="connsiteX3" fmla="*/ 760048 w 760048"/>
              <a:gd name="connsiteY3" fmla="*/ 126677 h 789655"/>
              <a:gd name="connsiteX4" fmla="*/ 760048 w 760048"/>
              <a:gd name="connsiteY4" fmla="*/ 662978 h 789655"/>
              <a:gd name="connsiteX5" fmla="*/ 633371 w 760048"/>
              <a:gd name="connsiteY5" fmla="*/ 789655 h 789655"/>
              <a:gd name="connsiteX6" fmla="*/ 126677 w 760048"/>
              <a:gd name="connsiteY6" fmla="*/ 789655 h 789655"/>
              <a:gd name="connsiteX7" fmla="*/ 0 w 760048"/>
              <a:gd name="connsiteY7" fmla="*/ 662978 h 789655"/>
              <a:gd name="connsiteX8" fmla="*/ 0 w 760048"/>
              <a:gd name="connsiteY8" fmla="*/ 126677 h 78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048" h="789655" fill="none" extrusionOk="0">
                <a:moveTo>
                  <a:pt x="0" y="126677"/>
                </a:moveTo>
                <a:cubicBezTo>
                  <a:pt x="15416" y="55674"/>
                  <a:pt x="67858" y="-6705"/>
                  <a:pt x="126677" y="0"/>
                </a:cubicBezTo>
                <a:cubicBezTo>
                  <a:pt x="359250" y="-17955"/>
                  <a:pt x="420858" y="-23801"/>
                  <a:pt x="633371" y="0"/>
                </a:cubicBezTo>
                <a:cubicBezTo>
                  <a:pt x="720993" y="-8518"/>
                  <a:pt x="774299" y="58830"/>
                  <a:pt x="760048" y="126677"/>
                </a:cubicBezTo>
                <a:cubicBezTo>
                  <a:pt x="750946" y="247684"/>
                  <a:pt x="758977" y="382912"/>
                  <a:pt x="760048" y="662978"/>
                </a:cubicBezTo>
                <a:cubicBezTo>
                  <a:pt x="766852" y="743084"/>
                  <a:pt x="700698" y="783299"/>
                  <a:pt x="633371" y="789655"/>
                </a:cubicBezTo>
                <a:cubicBezTo>
                  <a:pt x="420723" y="802290"/>
                  <a:pt x="343680" y="782544"/>
                  <a:pt x="126677" y="789655"/>
                </a:cubicBezTo>
                <a:cubicBezTo>
                  <a:pt x="37021" y="791418"/>
                  <a:pt x="4168" y="734190"/>
                  <a:pt x="0" y="662978"/>
                </a:cubicBezTo>
                <a:cubicBezTo>
                  <a:pt x="-541" y="508545"/>
                  <a:pt x="-20876" y="250685"/>
                  <a:pt x="0" y="126677"/>
                </a:cubicBezTo>
                <a:close/>
              </a:path>
              <a:path w="760048" h="789655" stroke="0" extrusionOk="0">
                <a:moveTo>
                  <a:pt x="0" y="126677"/>
                </a:moveTo>
                <a:cubicBezTo>
                  <a:pt x="-1950" y="60683"/>
                  <a:pt x="59588" y="13625"/>
                  <a:pt x="126677" y="0"/>
                </a:cubicBezTo>
                <a:cubicBezTo>
                  <a:pt x="335677" y="-29793"/>
                  <a:pt x="423266" y="-21720"/>
                  <a:pt x="633371" y="0"/>
                </a:cubicBezTo>
                <a:cubicBezTo>
                  <a:pt x="722432" y="-3879"/>
                  <a:pt x="776950" y="41649"/>
                  <a:pt x="760048" y="126677"/>
                </a:cubicBezTo>
                <a:cubicBezTo>
                  <a:pt x="768527" y="352437"/>
                  <a:pt x="770770" y="475640"/>
                  <a:pt x="760048" y="662978"/>
                </a:cubicBezTo>
                <a:cubicBezTo>
                  <a:pt x="753097" y="718015"/>
                  <a:pt x="690904" y="790648"/>
                  <a:pt x="633371" y="789655"/>
                </a:cubicBezTo>
                <a:cubicBezTo>
                  <a:pt x="422896" y="796501"/>
                  <a:pt x="334711" y="790030"/>
                  <a:pt x="126677" y="789655"/>
                </a:cubicBezTo>
                <a:cubicBezTo>
                  <a:pt x="65821" y="789779"/>
                  <a:pt x="-9859" y="710163"/>
                  <a:pt x="0" y="662978"/>
                </a:cubicBezTo>
                <a:cubicBezTo>
                  <a:pt x="-35141" y="544203"/>
                  <a:pt x="-10939" y="348633"/>
                  <a:pt x="0" y="126677"/>
                </a:cubicBezTo>
                <a:close/>
              </a:path>
              <a:path w="760048" h="789655" fill="none" stroke="0" extrusionOk="0">
                <a:moveTo>
                  <a:pt x="0" y="126677"/>
                </a:moveTo>
                <a:cubicBezTo>
                  <a:pt x="944" y="56530"/>
                  <a:pt x="74531" y="6950"/>
                  <a:pt x="126677" y="0"/>
                </a:cubicBezTo>
                <a:cubicBezTo>
                  <a:pt x="355602" y="-8000"/>
                  <a:pt x="407640" y="-18382"/>
                  <a:pt x="633371" y="0"/>
                </a:cubicBezTo>
                <a:cubicBezTo>
                  <a:pt x="713877" y="-372"/>
                  <a:pt x="758159" y="70685"/>
                  <a:pt x="760048" y="126677"/>
                </a:cubicBezTo>
                <a:cubicBezTo>
                  <a:pt x="754655" y="246567"/>
                  <a:pt x="744468" y="389512"/>
                  <a:pt x="760048" y="662978"/>
                </a:cubicBezTo>
                <a:cubicBezTo>
                  <a:pt x="754411" y="738263"/>
                  <a:pt x="700589" y="787806"/>
                  <a:pt x="633371" y="789655"/>
                </a:cubicBezTo>
                <a:cubicBezTo>
                  <a:pt x="404612" y="815312"/>
                  <a:pt x="328819" y="782799"/>
                  <a:pt x="126677" y="789655"/>
                </a:cubicBezTo>
                <a:cubicBezTo>
                  <a:pt x="36971" y="795168"/>
                  <a:pt x="16953" y="729910"/>
                  <a:pt x="0" y="662978"/>
                </a:cubicBezTo>
                <a:cubicBezTo>
                  <a:pt x="-2186" y="509136"/>
                  <a:pt x="-17666" y="246578"/>
                  <a:pt x="0" y="126677"/>
                </a:cubicBezTo>
                <a:close/>
              </a:path>
            </a:pathLst>
          </a:custGeom>
          <a:solidFill>
            <a:srgbClr val="FF7E79"/>
          </a:solidFill>
          <a:ln>
            <a:extLst>
              <a:ext uri="{C807C97D-BFC1-408E-A445-0C87EB9F89A2}">
                <ask:lineSketchStyleProps xmlns:ask="http://schemas.microsoft.com/office/drawing/2018/sketchyshapes" sd="3040420036">
                  <a:custGeom>
                    <a:avLst/>
                    <a:gdLst>
                      <a:gd name="connsiteX0" fmla="*/ 0 w 760048"/>
                      <a:gd name="connsiteY0" fmla="*/ 126677 h 789655"/>
                      <a:gd name="connsiteX1" fmla="*/ 126677 w 760048"/>
                      <a:gd name="connsiteY1" fmla="*/ 0 h 789655"/>
                      <a:gd name="connsiteX2" fmla="*/ 633371 w 760048"/>
                      <a:gd name="connsiteY2" fmla="*/ 0 h 789655"/>
                      <a:gd name="connsiteX3" fmla="*/ 760048 w 760048"/>
                      <a:gd name="connsiteY3" fmla="*/ 126677 h 789655"/>
                      <a:gd name="connsiteX4" fmla="*/ 760048 w 760048"/>
                      <a:gd name="connsiteY4" fmla="*/ 662978 h 789655"/>
                      <a:gd name="connsiteX5" fmla="*/ 633371 w 760048"/>
                      <a:gd name="connsiteY5" fmla="*/ 789655 h 789655"/>
                      <a:gd name="connsiteX6" fmla="*/ 126677 w 760048"/>
                      <a:gd name="connsiteY6" fmla="*/ 789655 h 789655"/>
                      <a:gd name="connsiteX7" fmla="*/ 0 w 760048"/>
                      <a:gd name="connsiteY7" fmla="*/ 662978 h 789655"/>
                      <a:gd name="connsiteX8" fmla="*/ 0 w 760048"/>
                      <a:gd name="connsiteY8" fmla="*/ 126677 h 789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60048" h="789655" fill="none" extrusionOk="0">
                        <a:moveTo>
                          <a:pt x="0" y="126677"/>
                        </a:moveTo>
                        <a:cubicBezTo>
                          <a:pt x="4715" y="51179"/>
                          <a:pt x="71547" y="-2478"/>
                          <a:pt x="126677" y="0"/>
                        </a:cubicBezTo>
                        <a:cubicBezTo>
                          <a:pt x="352136" y="-9602"/>
                          <a:pt x="411588" y="-22252"/>
                          <a:pt x="633371" y="0"/>
                        </a:cubicBezTo>
                        <a:cubicBezTo>
                          <a:pt x="706544" y="-965"/>
                          <a:pt x="766276" y="57965"/>
                          <a:pt x="760048" y="126677"/>
                        </a:cubicBezTo>
                        <a:cubicBezTo>
                          <a:pt x="755127" y="250284"/>
                          <a:pt x="750563" y="396803"/>
                          <a:pt x="760048" y="662978"/>
                        </a:cubicBezTo>
                        <a:cubicBezTo>
                          <a:pt x="753762" y="745444"/>
                          <a:pt x="702140" y="788606"/>
                          <a:pt x="633371" y="789655"/>
                        </a:cubicBezTo>
                        <a:cubicBezTo>
                          <a:pt x="418129" y="804357"/>
                          <a:pt x="345181" y="779559"/>
                          <a:pt x="126677" y="789655"/>
                        </a:cubicBezTo>
                        <a:cubicBezTo>
                          <a:pt x="45924" y="799242"/>
                          <a:pt x="1830" y="733880"/>
                          <a:pt x="0" y="662978"/>
                        </a:cubicBezTo>
                        <a:cubicBezTo>
                          <a:pt x="11" y="495760"/>
                          <a:pt x="-11275" y="245945"/>
                          <a:pt x="0" y="126677"/>
                        </a:cubicBezTo>
                        <a:close/>
                      </a:path>
                      <a:path w="760048" h="789655" stroke="0" extrusionOk="0">
                        <a:moveTo>
                          <a:pt x="0" y="126677"/>
                        </a:moveTo>
                        <a:cubicBezTo>
                          <a:pt x="-4868" y="63623"/>
                          <a:pt x="61291" y="14458"/>
                          <a:pt x="126677" y="0"/>
                        </a:cubicBezTo>
                        <a:cubicBezTo>
                          <a:pt x="340912" y="-15803"/>
                          <a:pt x="420215" y="-22757"/>
                          <a:pt x="633371" y="0"/>
                        </a:cubicBezTo>
                        <a:cubicBezTo>
                          <a:pt x="717101" y="9246"/>
                          <a:pt x="768982" y="53621"/>
                          <a:pt x="760048" y="126677"/>
                        </a:cubicBezTo>
                        <a:cubicBezTo>
                          <a:pt x="766222" y="354854"/>
                          <a:pt x="781818" y="456425"/>
                          <a:pt x="760048" y="662978"/>
                        </a:cubicBezTo>
                        <a:cubicBezTo>
                          <a:pt x="746130" y="725764"/>
                          <a:pt x="693143" y="797914"/>
                          <a:pt x="633371" y="789655"/>
                        </a:cubicBezTo>
                        <a:cubicBezTo>
                          <a:pt x="420700" y="795329"/>
                          <a:pt x="340535" y="797117"/>
                          <a:pt x="126677" y="789655"/>
                        </a:cubicBezTo>
                        <a:cubicBezTo>
                          <a:pt x="61507" y="791637"/>
                          <a:pt x="-257" y="720518"/>
                          <a:pt x="0" y="662978"/>
                        </a:cubicBezTo>
                        <a:cubicBezTo>
                          <a:pt x="1163" y="547299"/>
                          <a:pt x="2834" y="370417"/>
                          <a:pt x="0" y="126677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8750B0E-073D-A048-B5B7-52F37C78842E}"/>
              </a:ext>
            </a:extLst>
          </p:cNvPr>
          <p:cNvCxnSpPr>
            <a:cxnSpLocks/>
            <a:stCxn id="46" idx="8"/>
            <a:endCxn id="49" idx="0"/>
          </p:cNvCxnSpPr>
          <p:nvPr/>
        </p:nvCxnSpPr>
        <p:spPr>
          <a:xfrm>
            <a:off x="1553040" y="4121905"/>
            <a:ext cx="682768" cy="11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D8BBB10-F49A-B942-A156-49DE8FA0DA2D}"/>
              </a:ext>
            </a:extLst>
          </p:cNvPr>
          <p:cNvGrpSpPr/>
          <p:nvPr/>
        </p:nvGrpSpPr>
        <p:grpSpPr>
          <a:xfrm>
            <a:off x="2235808" y="2781678"/>
            <a:ext cx="1857575" cy="2680685"/>
            <a:chOff x="6848622" y="2226464"/>
            <a:chExt cx="1857575" cy="2680685"/>
          </a:xfrm>
        </p:grpSpPr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4C67EB84-EB9F-664F-8420-1F1148BFAA79}"/>
                </a:ext>
              </a:extLst>
            </p:cNvPr>
            <p:cNvSpPr/>
            <p:nvPr/>
          </p:nvSpPr>
          <p:spPr>
            <a:xfrm rot="16200000" flipH="1">
              <a:off x="6437067" y="2638019"/>
              <a:ext cx="2680685" cy="1857575"/>
            </a:xfrm>
            <a:prstGeom prst="trapezoid">
              <a:avLst>
                <a:gd name="adj" fmla="val 40504"/>
              </a:avLst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680685"/>
                        <a:gd name="connsiteY0" fmla="*/ 446790 h 4153620"/>
                        <a:gd name="connsiteX1" fmla="*/ 446790 w 2680685"/>
                        <a:gd name="connsiteY1" fmla="*/ 0 h 4153620"/>
                        <a:gd name="connsiteX2" fmla="*/ 1042492 w 2680685"/>
                        <a:gd name="connsiteY2" fmla="*/ 0 h 4153620"/>
                        <a:gd name="connsiteX3" fmla="*/ 1602451 w 2680685"/>
                        <a:gd name="connsiteY3" fmla="*/ 0 h 4153620"/>
                        <a:gd name="connsiteX4" fmla="*/ 2233895 w 2680685"/>
                        <a:gd name="connsiteY4" fmla="*/ 0 h 4153620"/>
                        <a:gd name="connsiteX5" fmla="*/ 2680685 w 2680685"/>
                        <a:gd name="connsiteY5" fmla="*/ 446790 h 4153620"/>
                        <a:gd name="connsiteX6" fmla="*/ 2680685 w 2680685"/>
                        <a:gd name="connsiteY6" fmla="*/ 1055331 h 4153620"/>
                        <a:gd name="connsiteX7" fmla="*/ 2680685 w 2680685"/>
                        <a:gd name="connsiteY7" fmla="*/ 1631271 h 4153620"/>
                        <a:gd name="connsiteX8" fmla="*/ 2680685 w 2680685"/>
                        <a:gd name="connsiteY8" fmla="*/ 2109410 h 4153620"/>
                        <a:gd name="connsiteX9" fmla="*/ 2680685 w 2680685"/>
                        <a:gd name="connsiteY9" fmla="*/ 2554949 h 4153620"/>
                        <a:gd name="connsiteX10" fmla="*/ 2680685 w 2680685"/>
                        <a:gd name="connsiteY10" fmla="*/ 3033088 h 4153620"/>
                        <a:gd name="connsiteX11" fmla="*/ 2680685 w 2680685"/>
                        <a:gd name="connsiteY11" fmla="*/ 3706830 h 4153620"/>
                        <a:gd name="connsiteX12" fmla="*/ 2233895 w 2680685"/>
                        <a:gd name="connsiteY12" fmla="*/ 4153620 h 4153620"/>
                        <a:gd name="connsiteX13" fmla="*/ 1673935 w 2680685"/>
                        <a:gd name="connsiteY13" fmla="*/ 4153620 h 4153620"/>
                        <a:gd name="connsiteX14" fmla="*/ 1096105 w 2680685"/>
                        <a:gd name="connsiteY14" fmla="*/ 4153620 h 4153620"/>
                        <a:gd name="connsiteX15" fmla="*/ 446790 w 2680685"/>
                        <a:gd name="connsiteY15" fmla="*/ 4153620 h 4153620"/>
                        <a:gd name="connsiteX16" fmla="*/ 0 w 2680685"/>
                        <a:gd name="connsiteY16" fmla="*/ 3706830 h 4153620"/>
                        <a:gd name="connsiteX17" fmla="*/ 0 w 2680685"/>
                        <a:gd name="connsiteY17" fmla="*/ 3098289 h 4153620"/>
                        <a:gd name="connsiteX18" fmla="*/ 0 w 2680685"/>
                        <a:gd name="connsiteY18" fmla="*/ 2489748 h 4153620"/>
                        <a:gd name="connsiteX19" fmla="*/ 0 w 2680685"/>
                        <a:gd name="connsiteY19" fmla="*/ 1913808 h 4153620"/>
                        <a:gd name="connsiteX20" fmla="*/ 0 w 2680685"/>
                        <a:gd name="connsiteY20" fmla="*/ 1403068 h 4153620"/>
                        <a:gd name="connsiteX21" fmla="*/ 0 w 2680685"/>
                        <a:gd name="connsiteY21" fmla="*/ 446790 h 415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2680685" h="4153620" fill="none" extrusionOk="0">
                          <a:moveTo>
                            <a:pt x="0" y="446790"/>
                          </a:moveTo>
                          <a:cubicBezTo>
                            <a:pt x="-48164" y="197309"/>
                            <a:pt x="213437" y="11538"/>
                            <a:pt x="446790" y="0"/>
                          </a:cubicBezTo>
                          <a:cubicBezTo>
                            <a:pt x="667860" y="-5191"/>
                            <a:pt x="903994" y="4342"/>
                            <a:pt x="1042492" y="0"/>
                          </a:cubicBezTo>
                          <a:cubicBezTo>
                            <a:pt x="1180990" y="-4342"/>
                            <a:pt x="1403600" y="29419"/>
                            <a:pt x="1602451" y="0"/>
                          </a:cubicBezTo>
                          <a:cubicBezTo>
                            <a:pt x="1801302" y="-29419"/>
                            <a:pt x="2016171" y="54800"/>
                            <a:pt x="2233895" y="0"/>
                          </a:cubicBezTo>
                          <a:cubicBezTo>
                            <a:pt x="2513786" y="-7268"/>
                            <a:pt x="2695007" y="211834"/>
                            <a:pt x="2680685" y="446790"/>
                          </a:cubicBezTo>
                          <a:cubicBezTo>
                            <a:pt x="2694297" y="594041"/>
                            <a:pt x="2655316" y="818185"/>
                            <a:pt x="2680685" y="1055331"/>
                          </a:cubicBezTo>
                          <a:cubicBezTo>
                            <a:pt x="2706054" y="1292477"/>
                            <a:pt x="2633522" y="1405885"/>
                            <a:pt x="2680685" y="1631271"/>
                          </a:cubicBezTo>
                          <a:cubicBezTo>
                            <a:pt x="2727848" y="1856657"/>
                            <a:pt x="2665858" y="1951482"/>
                            <a:pt x="2680685" y="2109410"/>
                          </a:cubicBezTo>
                          <a:cubicBezTo>
                            <a:pt x="2695512" y="2267338"/>
                            <a:pt x="2637632" y="2389465"/>
                            <a:pt x="2680685" y="2554949"/>
                          </a:cubicBezTo>
                          <a:cubicBezTo>
                            <a:pt x="2723738" y="2720433"/>
                            <a:pt x="2625677" y="2797132"/>
                            <a:pt x="2680685" y="3033088"/>
                          </a:cubicBezTo>
                          <a:cubicBezTo>
                            <a:pt x="2735693" y="3269044"/>
                            <a:pt x="2674347" y="3480370"/>
                            <a:pt x="2680685" y="3706830"/>
                          </a:cubicBezTo>
                          <a:cubicBezTo>
                            <a:pt x="2719125" y="3943411"/>
                            <a:pt x="2473051" y="4206261"/>
                            <a:pt x="2233895" y="4153620"/>
                          </a:cubicBezTo>
                          <a:cubicBezTo>
                            <a:pt x="2040723" y="4216831"/>
                            <a:pt x="1902006" y="4122484"/>
                            <a:pt x="1673935" y="4153620"/>
                          </a:cubicBezTo>
                          <a:cubicBezTo>
                            <a:pt x="1445864" y="4184756"/>
                            <a:pt x="1232174" y="4123916"/>
                            <a:pt x="1096105" y="4153620"/>
                          </a:cubicBezTo>
                          <a:cubicBezTo>
                            <a:pt x="960036" y="4183324"/>
                            <a:pt x="706774" y="4147493"/>
                            <a:pt x="446790" y="4153620"/>
                          </a:cubicBezTo>
                          <a:cubicBezTo>
                            <a:pt x="165832" y="4187573"/>
                            <a:pt x="44405" y="3963551"/>
                            <a:pt x="0" y="3706830"/>
                          </a:cubicBezTo>
                          <a:cubicBezTo>
                            <a:pt x="-33623" y="3544321"/>
                            <a:pt x="62298" y="3233525"/>
                            <a:pt x="0" y="3098289"/>
                          </a:cubicBezTo>
                          <a:cubicBezTo>
                            <a:pt x="-62298" y="2963053"/>
                            <a:pt x="37754" y="2684216"/>
                            <a:pt x="0" y="2489748"/>
                          </a:cubicBezTo>
                          <a:cubicBezTo>
                            <a:pt x="-37754" y="2295280"/>
                            <a:pt x="58509" y="2052019"/>
                            <a:pt x="0" y="1913808"/>
                          </a:cubicBezTo>
                          <a:cubicBezTo>
                            <a:pt x="-58509" y="1775597"/>
                            <a:pt x="11319" y="1558041"/>
                            <a:pt x="0" y="1403068"/>
                          </a:cubicBezTo>
                          <a:cubicBezTo>
                            <a:pt x="-11319" y="1248095"/>
                            <a:pt x="55419" y="807675"/>
                            <a:pt x="0" y="446790"/>
                          </a:cubicBezTo>
                          <a:close/>
                        </a:path>
                        <a:path w="2680685" h="4153620" stroke="0" extrusionOk="0">
                          <a:moveTo>
                            <a:pt x="0" y="446790"/>
                          </a:moveTo>
                          <a:cubicBezTo>
                            <a:pt x="-27809" y="182882"/>
                            <a:pt x="133171" y="25095"/>
                            <a:pt x="446790" y="0"/>
                          </a:cubicBezTo>
                          <a:cubicBezTo>
                            <a:pt x="658381" y="-27124"/>
                            <a:pt x="906933" y="57719"/>
                            <a:pt x="1078234" y="0"/>
                          </a:cubicBezTo>
                          <a:cubicBezTo>
                            <a:pt x="1249535" y="-57719"/>
                            <a:pt x="1441170" y="16293"/>
                            <a:pt x="1656064" y="0"/>
                          </a:cubicBezTo>
                          <a:cubicBezTo>
                            <a:pt x="1870958" y="-16293"/>
                            <a:pt x="2060424" y="5569"/>
                            <a:pt x="2233895" y="0"/>
                          </a:cubicBezTo>
                          <a:cubicBezTo>
                            <a:pt x="2463276" y="-55962"/>
                            <a:pt x="2694598" y="148551"/>
                            <a:pt x="2680685" y="446790"/>
                          </a:cubicBezTo>
                          <a:cubicBezTo>
                            <a:pt x="2714983" y="682334"/>
                            <a:pt x="2666869" y="781818"/>
                            <a:pt x="2680685" y="924929"/>
                          </a:cubicBezTo>
                          <a:cubicBezTo>
                            <a:pt x="2694501" y="1068040"/>
                            <a:pt x="2627928" y="1290570"/>
                            <a:pt x="2680685" y="1403068"/>
                          </a:cubicBezTo>
                          <a:cubicBezTo>
                            <a:pt x="2733442" y="1515566"/>
                            <a:pt x="2660295" y="1847632"/>
                            <a:pt x="2680685" y="2011609"/>
                          </a:cubicBezTo>
                          <a:cubicBezTo>
                            <a:pt x="2701075" y="2175586"/>
                            <a:pt x="2633432" y="2346826"/>
                            <a:pt x="2680685" y="2457148"/>
                          </a:cubicBezTo>
                          <a:cubicBezTo>
                            <a:pt x="2727938" y="2567470"/>
                            <a:pt x="2635954" y="2875830"/>
                            <a:pt x="2680685" y="3000488"/>
                          </a:cubicBezTo>
                          <a:cubicBezTo>
                            <a:pt x="2725416" y="3125146"/>
                            <a:pt x="2675977" y="3371037"/>
                            <a:pt x="2680685" y="3706830"/>
                          </a:cubicBezTo>
                          <a:cubicBezTo>
                            <a:pt x="2709968" y="3924649"/>
                            <a:pt x="2526401" y="4124119"/>
                            <a:pt x="2233895" y="4153620"/>
                          </a:cubicBezTo>
                          <a:cubicBezTo>
                            <a:pt x="1943968" y="4212320"/>
                            <a:pt x="1761648" y="4106685"/>
                            <a:pt x="1638193" y="4153620"/>
                          </a:cubicBezTo>
                          <a:cubicBezTo>
                            <a:pt x="1514738" y="4200555"/>
                            <a:pt x="1241961" y="4140775"/>
                            <a:pt x="1078234" y="4153620"/>
                          </a:cubicBezTo>
                          <a:cubicBezTo>
                            <a:pt x="914507" y="4166465"/>
                            <a:pt x="716436" y="4148502"/>
                            <a:pt x="446790" y="4153620"/>
                          </a:cubicBezTo>
                          <a:cubicBezTo>
                            <a:pt x="189842" y="4132841"/>
                            <a:pt x="4590" y="3891493"/>
                            <a:pt x="0" y="3706830"/>
                          </a:cubicBezTo>
                          <a:cubicBezTo>
                            <a:pt x="-16003" y="3519066"/>
                            <a:pt x="48093" y="3403749"/>
                            <a:pt x="0" y="3130890"/>
                          </a:cubicBezTo>
                          <a:cubicBezTo>
                            <a:pt x="-48093" y="2858031"/>
                            <a:pt x="56450" y="2805766"/>
                            <a:pt x="0" y="2652750"/>
                          </a:cubicBezTo>
                          <a:cubicBezTo>
                            <a:pt x="-56450" y="2499734"/>
                            <a:pt x="25758" y="2309742"/>
                            <a:pt x="0" y="2044210"/>
                          </a:cubicBezTo>
                          <a:cubicBezTo>
                            <a:pt x="-25758" y="1778678"/>
                            <a:pt x="31581" y="1733003"/>
                            <a:pt x="0" y="1500870"/>
                          </a:cubicBezTo>
                          <a:cubicBezTo>
                            <a:pt x="-31581" y="1268737"/>
                            <a:pt x="2887" y="1206667"/>
                            <a:pt x="0" y="1022730"/>
                          </a:cubicBezTo>
                          <a:cubicBezTo>
                            <a:pt x="-2887" y="838793"/>
                            <a:pt x="25461" y="628517"/>
                            <a:pt x="0" y="44679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0" name="Oval 180">
              <a:extLst>
                <a:ext uri="{FF2B5EF4-FFF2-40B4-BE49-F238E27FC236}">
                  <a16:creationId xmlns:a16="http://schemas.microsoft.com/office/drawing/2014/main" id="{376B0AE7-ED28-7243-860C-04A58CB502D8}"/>
                </a:ext>
              </a:extLst>
            </p:cNvPr>
            <p:cNvSpPr/>
            <p:nvPr/>
          </p:nvSpPr>
          <p:spPr>
            <a:xfrm>
              <a:off x="7935194" y="394369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1" name="Oval 181">
              <a:extLst>
                <a:ext uri="{FF2B5EF4-FFF2-40B4-BE49-F238E27FC236}">
                  <a16:creationId xmlns:a16="http://schemas.microsoft.com/office/drawing/2014/main" id="{91AEC3DA-2A44-4C4A-9C43-9DE1EF63F860}"/>
                </a:ext>
              </a:extLst>
            </p:cNvPr>
            <p:cNvSpPr/>
            <p:nvPr/>
          </p:nvSpPr>
          <p:spPr>
            <a:xfrm>
              <a:off x="7003179" y="3625307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2" name="Oval 182">
              <a:extLst>
                <a:ext uri="{FF2B5EF4-FFF2-40B4-BE49-F238E27FC236}">
                  <a16:creationId xmlns:a16="http://schemas.microsoft.com/office/drawing/2014/main" id="{BB428C0D-B019-AC46-AC3E-69C09E6AC794}"/>
                </a:ext>
              </a:extLst>
            </p:cNvPr>
            <p:cNvSpPr/>
            <p:nvPr/>
          </p:nvSpPr>
          <p:spPr>
            <a:xfrm>
              <a:off x="7942408" y="2575862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3" name="Oval 183">
              <a:extLst>
                <a:ext uri="{FF2B5EF4-FFF2-40B4-BE49-F238E27FC236}">
                  <a16:creationId xmlns:a16="http://schemas.microsoft.com/office/drawing/2014/main" id="{40295DA2-826D-294D-9062-C4C6E37625E9}"/>
                </a:ext>
              </a:extLst>
            </p:cNvPr>
            <p:cNvSpPr/>
            <p:nvPr/>
          </p:nvSpPr>
          <p:spPr>
            <a:xfrm>
              <a:off x="7007651" y="296038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4" name="Oval 184">
              <a:extLst>
                <a:ext uri="{FF2B5EF4-FFF2-40B4-BE49-F238E27FC236}">
                  <a16:creationId xmlns:a16="http://schemas.microsoft.com/office/drawing/2014/main" id="{44DDB674-3217-2F4B-969E-09D15F90FFE3}"/>
                </a:ext>
              </a:extLst>
            </p:cNvPr>
            <p:cNvSpPr/>
            <p:nvPr/>
          </p:nvSpPr>
          <p:spPr>
            <a:xfrm>
              <a:off x="7937274" y="3278780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A409269-F9F0-4947-8D85-68AC1A3E41F2}"/>
                  </a:ext>
                </a:extLst>
              </p:cNvPr>
              <p:cNvSpPr/>
              <p:nvPr/>
            </p:nvSpPr>
            <p:spPr>
              <a:xfrm>
                <a:off x="880724" y="3858907"/>
                <a:ext cx="584584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A409269-F9F0-4947-8D85-68AC1A3E4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24" y="3858907"/>
                <a:ext cx="584584" cy="534762"/>
              </a:xfrm>
              <a:prstGeom prst="rect">
                <a:avLst/>
              </a:prstGeom>
              <a:blipFill>
                <a:blip r:embed="rId6"/>
                <a:stretch>
                  <a:fillRect l="-6383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03CFD24A-725C-2841-A13E-231091BEBCB8}"/>
              </a:ext>
            </a:extLst>
          </p:cNvPr>
          <p:cNvSpPr/>
          <p:nvPr/>
        </p:nvSpPr>
        <p:spPr>
          <a:xfrm>
            <a:off x="2435523" y="2126550"/>
            <a:ext cx="1615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Generator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70" name="Up Arrow 23">
            <a:extLst>
              <a:ext uri="{FF2B5EF4-FFF2-40B4-BE49-F238E27FC236}">
                <a16:creationId xmlns:a16="http://schemas.microsoft.com/office/drawing/2014/main" id="{2008FF85-51C8-E448-841D-E39D8E09B1F9}"/>
              </a:ext>
            </a:extLst>
          </p:cNvPr>
          <p:cNvSpPr/>
          <p:nvPr/>
        </p:nvSpPr>
        <p:spPr>
          <a:xfrm rot="5400000">
            <a:off x="9567487" y="2316124"/>
            <a:ext cx="789654" cy="1219199"/>
          </a:xfrm>
          <a:custGeom>
            <a:avLst/>
            <a:gdLst>
              <a:gd name="connsiteX0" fmla="*/ 0 w 789654"/>
              <a:gd name="connsiteY0" fmla="*/ 418777 h 1219199"/>
              <a:gd name="connsiteX1" fmla="*/ 394827 w 789654"/>
              <a:gd name="connsiteY1" fmla="*/ 0 h 1219199"/>
              <a:gd name="connsiteX2" fmla="*/ 789654 w 789654"/>
              <a:gd name="connsiteY2" fmla="*/ 418777 h 1219199"/>
              <a:gd name="connsiteX3" fmla="*/ 592241 w 789654"/>
              <a:gd name="connsiteY3" fmla="*/ 418777 h 1219199"/>
              <a:gd name="connsiteX4" fmla="*/ 592241 w 789654"/>
              <a:gd name="connsiteY4" fmla="*/ 810984 h 1219199"/>
              <a:gd name="connsiteX5" fmla="*/ 592241 w 789654"/>
              <a:gd name="connsiteY5" fmla="*/ 1219199 h 1219199"/>
              <a:gd name="connsiteX6" fmla="*/ 197414 w 789654"/>
              <a:gd name="connsiteY6" fmla="*/ 1219199 h 1219199"/>
              <a:gd name="connsiteX7" fmla="*/ 197414 w 789654"/>
              <a:gd name="connsiteY7" fmla="*/ 818988 h 1219199"/>
              <a:gd name="connsiteX8" fmla="*/ 197414 w 789654"/>
              <a:gd name="connsiteY8" fmla="*/ 418777 h 1219199"/>
              <a:gd name="connsiteX9" fmla="*/ 0 w 789654"/>
              <a:gd name="connsiteY9" fmla="*/ 418777 h 121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9654" h="1219199" fill="none" extrusionOk="0">
                <a:moveTo>
                  <a:pt x="0" y="418777"/>
                </a:moveTo>
                <a:cubicBezTo>
                  <a:pt x="170383" y="271476"/>
                  <a:pt x="256059" y="116573"/>
                  <a:pt x="394827" y="0"/>
                </a:cubicBezTo>
                <a:cubicBezTo>
                  <a:pt x="567696" y="187934"/>
                  <a:pt x="635689" y="277203"/>
                  <a:pt x="789654" y="418777"/>
                </a:cubicBezTo>
                <a:cubicBezTo>
                  <a:pt x="741306" y="411300"/>
                  <a:pt x="632962" y="427626"/>
                  <a:pt x="592241" y="418777"/>
                </a:cubicBezTo>
                <a:cubicBezTo>
                  <a:pt x="605445" y="587011"/>
                  <a:pt x="575857" y="652209"/>
                  <a:pt x="592241" y="810984"/>
                </a:cubicBezTo>
                <a:cubicBezTo>
                  <a:pt x="608625" y="969759"/>
                  <a:pt x="577106" y="1088854"/>
                  <a:pt x="592241" y="1219199"/>
                </a:cubicBezTo>
                <a:cubicBezTo>
                  <a:pt x="502188" y="1223913"/>
                  <a:pt x="292176" y="1217359"/>
                  <a:pt x="197414" y="1219199"/>
                </a:cubicBezTo>
                <a:cubicBezTo>
                  <a:pt x="217117" y="1126441"/>
                  <a:pt x="215477" y="942184"/>
                  <a:pt x="197414" y="818988"/>
                </a:cubicBezTo>
                <a:cubicBezTo>
                  <a:pt x="179351" y="695792"/>
                  <a:pt x="179846" y="600479"/>
                  <a:pt x="197414" y="418777"/>
                </a:cubicBezTo>
                <a:cubicBezTo>
                  <a:pt x="131412" y="420038"/>
                  <a:pt x="93591" y="414757"/>
                  <a:pt x="0" y="418777"/>
                </a:cubicBezTo>
                <a:close/>
              </a:path>
              <a:path w="789654" h="1219199" stroke="0" extrusionOk="0">
                <a:moveTo>
                  <a:pt x="0" y="418777"/>
                </a:moveTo>
                <a:cubicBezTo>
                  <a:pt x="125337" y="302855"/>
                  <a:pt x="282714" y="140418"/>
                  <a:pt x="394827" y="0"/>
                </a:cubicBezTo>
                <a:cubicBezTo>
                  <a:pt x="559312" y="183217"/>
                  <a:pt x="645275" y="266313"/>
                  <a:pt x="789654" y="418777"/>
                </a:cubicBezTo>
                <a:cubicBezTo>
                  <a:pt x="732452" y="411948"/>
                  <a:pt x="661616" y="417412"/>
                  <a:pt x="592241" y="418777"/>
                </a:cubicBezTo>
                <a:cubicBezTo>
                  <a:pt x="580139" y="563993"/>
                  <a:pt x="612155" y="730646"/>
                  <a:pt x="592241" y="826992"/>
                </a:cubicBezTo>
                <a:cubicBezTo>
                  <a:pt x="572327" y="923339"/>
                  <a:pt x="574414" y="1107628"/>
                  <a:pt x="592241" y="1219199"/>
                </a:cubicBezTo>
                <a:cubicBezTo>
                  <a:pt x="506220" y="1232378"/>
                  <a:pt x="281748" y="1217477"/>
                  <a:pt x="197414" y="1219199"/>
                </a:cubicBezTo>
                <a:cubicBezTo>
                  <a:pt x="190871" y="1109583"/>
                  <a:pt x="189985" y="944592"/>
                  <a:pt x="197414" y="834996"/>
                </a:cubicBezTo>
                <a:cubicBezTo>
                  <a:pt x="204843" y="725400"/>
                  <a:pt x="185461" y="625572"/>
                  <a:pt x="197414" y="418777"/>
                </a:cubicBezTo>
                <a:cubicBezTo>
                  <a:pt x="123206" y="420881"/>
                  <a:pt x="91313" y="424929"/>
                  <a:pt x="0" y="418777"/>
                </a:cubicBezTo>
                <a:close/>
              </a:path>
            </a:pathLst>
          </a:custGeom>
          <a:solidFill>
            <a:srgbClr val="00B0F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8F08F0D-A1B1-0E48-A715-DE9DA69CCC14}"/>
                  </a:ext>
                </a:extLst>
              </p:cNvPr>
              <p:cNvSpPr/>
              <p:nvPr/>
            </p:nvSpPr>
            <p:spPr>
              <a:xfrm>
                <a:off x="10650479" y="2624312"/>
                <a:ext cx="11437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8F08F0D-A1B1-0E48-A715-DE9DA69CC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479" y="2624312"/>
                <a:ext cx="1143711" cy="584775"/>
              </a:xfrm>
              <a:prstGeom prst="rect">
                <a:avLst/>
              </a:prstGeom>
              <a:blipFill>
                <a:blip r:embed="rId7"/>
                <a:stretch>
                  <a:fillRect r="-4396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Google Shape;12291;p47">
            <a:extLst>
              <a:ext uri="{FF2B5EF4-FFF2-40B4-BE49-F238E27FC236}">
                <a16:creationId xmlns:a16="http://schemas.microsoft.com/office/drawing/2014/main" id="{93C92F34-4194-2348-9988-80A961F4BB1E}"/>
              </a:ext>
            </a:extLst>
          </p:cNvPr>
          <p:cNvSpPr txBox="1"/>
          <p:nvPr/>
        </p:nvSpPr>
        <p:spPr>
          <a:xfrm>
            <a:off x="9983000" y="3589567"/>
            <a:ext cx="20058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Classification</a:t>
            </a:r>
            <a:endParaRPr sz="1900" b="1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2D9DEB0-2DB6-4544-AA31-53DFF72B53F7}"/>
              </a:ext>
            </a:extLst>
          </p:cNvPr>
          <p:cNvSpPr/>
          <p:nvPr/>
        </p:nvSpPr>
        <p:spPr>
          <a:xfrm>
            <a:off x="5390117" y="923770"/>
            <a:ext cx="1577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Real data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C8B0D80-6FAD-2249-8DF7-9EE0C5CF746D}"/>
              </a:ext>
            </a:extLst>
          </p:cNvPr>
          <p:cNvSpPr/>
          <p:nvPr/>
        </p:nvSpPr>
        <p:spPr>
          <a:xfrm>
            <a:off x="5586945" y="4736692"/>
            <a:ext cx="1576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Fake data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52FB90E-6BD8-484B-9121-E040CAA4E8AB}"/>
                  </a:ext>
                </a:extLst>
              </p:cNvPr>
              <p:cNvSpPr/>
              <p:nvPr/>
            </p:nvSpPr>
            <p:spPr>
              <a:xfrm>
                <a:off x="5552613" y="5202202"/>
                <a:ext cx="18274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52FB90E-6BD8-484B-9121-E040CAA4E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613" y="5202202"/>
                <a:ext cx="1827423" cy="523220"/>
              </a:xfrm>
              <a:prstGeom prst="rect">
                <a:avLst/>
              </a:prstGeom>
              <a:blipFill>
                <a:blip r:embed="rId8"/>
                <a:stretch>
                  <a:fillRect r="-1379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617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Evaluating GANs: </a:t>
            </a: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Fréchet Inception Distance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00714D1-35F1-D74E-8F60-166FD2CB4C6F}"/>
              </a:ext>
            </a:extLst>
          </p:cNvPr>
          <p:cNvGrpSpPr/>
          <p:nvPr/>
        </p:nvGrpSpPr>
        <p:grpSpPr>
          <a:xfrm>
            <a:off x="343205" y="895695"/>
            <a:ext cx="9334538" cy="5574510"/>
            <a:chOff x="343205" y="895695"/>
            <a:chExt cx="9334538" cy="557451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2D9DEB0-2DB6-4544-AA31-53DFF72B53F7}"/>
                </a:ext>
              </a:extLst>
            </p:cNvPr>
            <p:cNvSpPr/>
            <p:nvPr/>
          </p:nvSpPr>
          <p:spPr>
            <a:xfrm>
              <a:off x="4857480" y="895695"/>
              <a:ext cx="157780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  <a:ea typeface="Permanent Marker"/>
                  <a:cs typeface="Permanent Marker"/>
                  <a:sym typeface="Permanent Marker"/>
                </a:rPr>
                <a:t>Real data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A7187B-1F65-B647-AA68-DF405BABA86C}"/>
                </a:ext>
              </a:extLst>
            </p:cNvPr>
            <p:cNvGrpSpPr/>
            <p:nvPr/>
          </p:nvGrpSpPr>
          <p:grpSpPr>
            <a:xfrm>
              <a:off x="343205" y="1440093"/>
              <a:ext cx="9334538" cy="5030112"/>
              <a:chOff x="343205" y="1440093"/>
              <a:chExt cx="9334538" cy="5030112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F867DE71-0A0B-5548-BE17-4E03536D43D2}"/>
                  </a:ext>
                </a:extLst>
              </p:cNvPr>
              <p:cNvSpPr/>
              <p:nvPr/>
            </p:nvSpPr>
            <p:spPr>
              <a:xfrm>
                <a:off x="5720903" y="1520774"/>
                <a:ext cx="734766" cy="768677"/>
              </a:xfrm>
              <a:prstGeom prst="roundRect">
                <a:avLst/>
              </a:prstGeom>
              <a:gradFill flip="none" rotWithShape="1">
                <a:gsLst>
                  <a:gs pos="0">
                    <a:srgbClr val="92D050">
                      <a:tint val="66000"/>
                      <a:satMod val="160000"/>
                    </a:srgbClr>
                  </a:gs>
                  <a:gs pos="50000">
                    <a:srgbClr val="92D050">
                      <a:tint val="44500"/>
                      <a:satMod val="160000"/>
                    </a:srgbClr>
                  </a:gs>
                  <a:gs pos="100000">
                    <a:srgbClr val="92D05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289523"/>
                          <a:gd name="connsiteY0" fmla="*/ 128115 h 768677"/>
                          <a:gd name="connsiteX1" fmla="*/ 128115 w 2289523"/>
                          <a:gd name="connsiteY1" fmla="*/ 0 h 768677"/>
                          <a:gd name="connsiteX2" fmla="*/ 656771 w 2289523"/>
                          <a:gd name="connsiteY2" fmla="*/ 0 h 768677"/>
                          <a:gd name="connsiteX3" fmla="*/ 1124429 w 2289523"/>
                          <a:gd name="connsiteY3" fmla="*/ 0 h 768677"/>
                          <a:gd name="connsiteX4" fmla="*/ 1673418 w 2289523"/>
                          <a:gd name="connsiteY4" fmla="*/ 0 h 768677"/>
                          <a:gd name="connsiteX5" fmla="*/ 2161408 w 2289523"/>
                          <a:gd name="connsiteY5" fmla="*/ 0 h 768677"/>
                          <a:gd name="connsiteX6" fmla="*/ 2289523 w 2289523"/>
                          <a:gd name="connsiteY6" fmla="*/ 128115 h 768677"/>
                          <a:gd name="connsiteX7" fmla="*/ 2289523 w 2289523"/>
                          <a:gd name="connsiteY7" fmla="*/ 640562 h 768677"/>
                          <a:gd name="connsiteX8" fmla="*/ 2161408 w 2289523"/>
                          <a:gd name="connsiteY8" fmla="*/ 768677 h 768677"/>
                          <a:gd name="connsiteX9" fmla="*/ 1612419 w 2289523"/>
                          <a:gd name="connsiteY9" fmla="*/ 768677 h 768677"/>
                          <a:gd name="connsiteX10" fmla="*/ 1083763 w 2289523"/>
                          <a:gd name="connsiteY10" fmla="*/ 768677 h 768677"/>
                          <a:gd name="connsiteX11" fmla="*/ 616105 w 2289523"/>
                          <a:gd name="connsiteY11" fmla="*/ 768677 h 768677"/>
                          <a:gd name="connsiteX12" fmla="*/ 128115 w 2289523"/>
                          <a:gd name="connsiteY12" fmla="*/ 768677 h 768677"/>
                          <a:gd name="connsiteX13" fmla="*/ 0 w 2289523"/>
                          <a:gd name="connsiteY13" fmla="*/ 640562 h 768677"/>
                          <a:gd name="connsiteX14" fmla="*/ 0 w 2289523"/>
                          <a:gd name="connsiteY14" fmla="*/ 128115 h 7686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289523" h="768677" fill="none" extrusionOk="0">
                            <a:moveTo>
                              <a:pt x="0" y="128115"/>
                            </a:moveTo>
                            <a:cubicBezTo>
                              <a:pt x="-5607" y="45929"/>
                              <a:pt x="57630" y="-3670"/>
                              <a:pt x="128115" y="0"/>
                            </a:cubicBezTo>
                            <a:cubicBezTo>
                              <a:pt x="320759" y="-44133"/>
                              <a:pt x="511352" y="63266"/>
                              <a:pt x="656771" y="0"/>
                            </a:cubicBezTo>
                            <a:cubicBezTo>
                              <a:pt x="802190" y="-63266"/>
                              <a:pt x="1011614" y="47640"/>
                              <a:pt x="1124429" y="0"/>
                            </a:cubicBezTo>
                            <a:cubicBezTo>
                              <a:pt x="1237244" y="-47640"/>
                              <a:pt x="1410201" y="49370"/>
                              <a:pt x="1673418" y="0"/>
                            </a:cubicBezTo>
                            <a:cubicBezTo>
                              <a:pt x="1936635" y="-49370"/>
                              <a:pt x="1941903" y="40522"/>
                              <a:pt x="2161408" y="0"/>
                            </a:cubicBezTo>
                            <a:cubicBezTo>
                              <a:pt x="2240141" y="15794"/>
                              <a:pt x="2278415" y="63217"/>
                              <a:pt x="2289523" y="128115"/>
                            </a:cubicBezTo>
                            <a:cubicBezTo>
                              <a:pt x="2300866" y="237200"/>
                              <a:pt x="2251015" y="502718"/>
                              <a:pt x="2289523" y="640562"/>
                            </a:cubicBezTo>
                            <a:cubicBezTo>
                              <a:pt x="2290850" y="707235"/>
                              <a:pt x="2239549" y="776662"/>
                              <a:pt x="2161408" y="768677"/>
                            </a:cubicBezTo>
                            <a:cubicBezTo>
                              <a:pt x="1956881" y="833350"/>
                              <a:pt x="1883679" y="754784"/>
                              <a:pt x="1612419" y="768677"/>
                            </a:cubicBezTo>
                            <a:cubicBezTo>
                              <a:pt x="1341159" y="782570"/>
                              <a:pt x="1198178" y="716211"/>
                              <a:pt x="1083763" y="768677"/>
                            </a:cubicBezTo>
                            <a:cubicBezTo>
                              <a:pt x="969348" y="821143"/>
                              <a:pt x="809950" y="731774"/>
                              <a:pt x="616105" y="768677"/>
                            </a:cubicBezTo>
                            <a:cubicBezTo>
                              <a:pt x="422260" y="805580"/>
                              <a:pt x="288567" y="764541"/>
                              <a:pt x="128115" y="768677"/>
                            </a:cubicBezTo>
                            <a:cubicBezTo>
                              <a:pt x="45503" y="780678"/>
                              <a:pt x="-6130" y="724436"/>
                              <a:pt x="0" y="640562"/>
                            </a:cubicBezTo>
                            <a:cubicBezTo>
                              <a:pt x="-36047" y="490331"/>
                              <a:pt x="15562" y="285171"/>
                              <a:pt x="0" y="128115"/>
                            </a:cubicBezTo>
                            <a:close/>
                          </a:path>
                          <a:path w="2289523" h="768677" stroke="0" extrusionOk="0">
                            <a:moveTo>
                              <a:pt x="0" y="128115"/>
                            </a:moveTo>
                            <a:cubicBezTo>
                              <a:pt x="-11812" y="50073"/>
                              <a:pt x="49504" y="2948"/>
                              <a:pt x="128115" y="0"/>
                            </a:cubicBezTo>
                            <a:cubicBezTo>
                              <a:pt x="370254" y="-49761"/>
                              <a:pt x="541440" y="16639"/>
                              <a:pt x="677104" y="0"/>
                            </a:cubicBezTo>
                            <a:cubicBezTo>
                              <a:pt x="812768" y="-16639"/>
                              <a:pt x="1058298" y="38065"/>
                              <a:pt x="1165094" y="0"/>
                            </a:cubicBezTo>
                            <a:cubicBezTo>
                              <a:pt x="1271890" y="-38065"/>
                              <a:pt x="1426058" y="261"/>
                              <a:pt x="1632752" y="0"/>
                            </a:cubicBezTo>
                            <a:cubicBezTo>
                              <a:pt x="1839446" y="-261"/>
                              <a:pt x="1944835" y="18753"/>
                              <a:pt x="2161408" y="0"/>
                            </a:cubicBezTo>
                            <a:cubicBezTo>
                              <a:pt x="2238373" y="-12778"/>
                              <a:pt x="2269410" y="54279"/>
                              <a:pt x="2289523" y="128115"/>
                            </a:cubicBezTo>
                            <a:cubicBezTo>
                              <a:pt x="2340303" y="340807"/>
                              <a:pt x="2243925" y="458675"/>
                              <a:pt x="2289523" y="640562"/>
                            </a:cubicBezTo>
                            <a:cubicBezTo>
                              <a:pt x="2284812" y="719111"/>
                              <a:pt x="2231120" y="767467"/>
                              <a:pt x="2161408" y="768677"/>
                            </a:cubicBezTo>
                            <a:cubicBezTo>
                              <a:pt x="1967975" y="791824"/>
                              <a:pt x="1850555" y="741153"/>
                              <a:pt x="1693751" y="768677"/>
                            </a:cubicBezTo>
                            <a:cubicBezTo>
                              <a:pt x="1536947" y="796201"/>
                              <a:pt x="1391982" y="715345"/>
                              <a:pt x="1185427" y="768677"/>
                            </a:cubicBezTo>
                            <a:cubicBezTo>
                              <a:pt x="978872" y="822009"/>
                              <a:pt x="940074" y="740093"/>
                              <a:pt x="697437" y="768677"/>
                            </a:cubicBezTo>
                            <a:cubicBezTo>
                              <a:pt x="454800" y="797261"/>
                              <a:pt x="370867" y="715539"/>
                              <a:pt x="128115" y="768677"/>
                            </a:cubicBezTo>
                            <a:cubicBezTo>
                              <a:pt x="60705" y="764524"/>
                              <a:pt x="-6379" y="708852"/>
                              <a:pt x="0" y="640562"/>
                            </a:cubicBezTo>
                            <a:cubicBezTo>
                              <a:pt x="-59190" y="425762"/>
                              <a:pt x="47645" y="246353"/>
                              <a:pt x="0" y="128115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551388E5-9DD3-2044-B078-B5013A6A9F6A}"/>
                      </a:ext>
                    </a:extLst>
                  </p:cNvPr>
                  <p:cNvSpPr/>
                  <p:nvPr/>
                </p:nvSpPr>
                <p:spPr>
                  <a:xfrm>
                    <a:off x="5739780" y="1597300"/>
                    <a:ext cx="72654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err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551388E5-9DD3-2044-B078-B5013A6A9F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9780" y="1597300"/>
                    <a:ext cx="726545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897" b="-186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9" name="Google Shape;133;p17">
                <a:extLst>
                  <a:ext uri="{FF2B5EF4-FFF2-40B4-BE49-F238E27FC236}">
                    <a16:creationId xmlns:a16="http://schemas.microsoft.com/office/drawing/2014/main" id="{0253CA88-7C08-C341-BAAA-EE4AC3DE7A69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946934" y="1440093"/>
                <a:ext cx="2666484" cy="1127269"/>
              </a:xfrm>
              <a:prstGeom prst="rect">
                <a:avLst/>
              </a:prstGeom>
              <a:noFill/>
              <a:ln w="19050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3BA3809-6464-534E-A2F2-223A4EEF3E71}"/>
                  </a:ext>
                </a:extLst>
              </p:cNvPr>
              <p:cNvGrpSpPr/>
              <p:nvPr/>
            </p:nvGrpSpPr>
            <p:grpSpPr>
              <a:xfrm>
                <a:off x="343205" y="1469314"/>
                <a:ext cx="9291200" cy="3634500"/>
                <a:chOff x="343205" y="2140836"/>
                <a:chExt cx="9291200" cy="3634500"/>
              </a:xfrm>
            </p:grpSpPr>
            <p:sp>
              <p:nvSpPr>
                <p:cNvPr id="46" name="Rounded Rectangle 49">
                  <a:extLst>
                    <a:ext uri="{FF2B5EF4-FFF2-40B4-BE49-F238E27FC236}">
                      <a16:creationId xmlns:a16="http://schemas.microsoft.com/office/drawing/2014/main" id="{350BF020-C234-5A40-A310-6E448458C51D}"/>
                    </a:ext>
                  </a:extLst>
                </p:cNvPr>
                <p:cNvSpPr/>
                <p:nvPr/>
              </p:nvSpPr>
              <p:spPr>
                <a:xfrm>
                  <a:off x="792992" y="3716549"/>
                  <a:ext cx="760048" cy="789655"/>
                </a:xfrm>
                <a:custGeom>
                  <a:avLst/>
                  <a:gdLst>
                    <a:gd name="connsiteX0" fmla="*/ 0 w 760048"/>
                    <a:gd name="connsiteY0" fmla="*/ 126677 h 789655"/>
                    <a:gd name="connsiteX1" fmla="*/ 126677 w 760048"/>
                    <a:gd name="connsiteY1" fmla="*/ 0 h 789655"/>
                    <a:gd name="connsiteX2" fmla="*/ 633371 w 760048"/>
                    <a:gd name="connsiteY2" fmla="*/ 0 h 789655"/>
                    <a:gd name="connsiteX3" fmla="*/ 760048 w 760048"/>
                    <a:gd name="connsiteY3" fmla="*/ 126677 h 789655"/>
                    <a:gd name="connsiteX4" fmla="*/ 760048 w 760048"/>
                    <a:gd name="connsiteY4" fmla="*/ 662978 h 789655"/>
                    <a:gd name="connsiteX5" fmla="*/ 633371 w 760048"/>
                    <a:gd name="connsiteY5" fmla="*/ 789655 h 789655"/>
                    <a:gd name="connsiteX6" fmla="*/ 126677 w 760048"/>
                    <a:gd name="connsiteY6" fmla="*/ 789655 h 789655"/>
                    <a:gd name="connsiteX7" fmla="*/ 0 w 760048"/>
                    <a:gd name="connsiteY7" fmla="*/ 662978 h 789655"/>
                    <a:gd name="connsiteX8" fmla="*/ 0 w 760048"/>
                    <a:gd name="connsiteY8" fmla="*/ 126677 h 789655"/>
                    <a:gd name="connsiteX0" fmla="*/ 0 w 760048"/>
                    <a:gd name="connsiteY0" fmla="*/ 126677 h 789655"/>
                    <a:gd name="connsiteX1" fmla="*/ 126677 w 760048"/>
                    <a:gd name="connsiteY1" fmla="*/ 0 h 789655"/>
                    <a:gd name="connsiteX2" fmla="*/ 633371 w 760048"/>
                    <a:gd name="connsiteY2" fmla="*/ 0 h 789655"/>
                    <a:gd name="connsiteX3" fmla="*/ 760048 w 760048"/>
                    <a:gd name="connsiteY3" fmla="*/ 126677 h 789655"/>
                    <a:gd name="connsiteX4" fmla="*/ 760048 w 760048"/>
                    <a:gd name="connsiteY4" fmla="*/ 662978 h 789655"/>
                    <a:gd name="connsiteX5" fmla="*/ 633371 w 760048"/>
                    <a:gd name="connsiteY5" fmla="*/ 789655 h 789655"/>
                    <a:gd name="connsiteX6" fmla="*/ 126677 w 760048"/>
                    <a:gd name="connsiteY6" fmla="*/ 789655 h 789655"/>
                    <a:gd name="connsiteX7" fmla="*/ 0 w 760048"/>
                    <a:gd name="connsiteY7" fmla="*/ 662978 h 789655"/>
                    <a:gd name="connsiteX8" fmla="*/ 0 w 760048"/>
                    <a:gd name="connsiteY8" fmla="*/ 126677 h 78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0048" h="789655" fill="none" extrusionOk="0">
                      <a:moveTo>
                        <a:pt x="0" y="126677"/>
                      </a:moveTo>
                      <a:cubicBezTo>
                        <a:pt x="15416" y="55674"/>
                        <a:pt x="67858" y="-6705"/>
                        <a:pt x="126677" y="0"/>
                      </a:cubicBezTo>
                      <a:cubicBezTo>
                        <a:pt x="359250" y="-17955"/>
                        <a:pt x="420858" y="-23801"/>
                        <a:pt x="633371" y="0"/>
                      </a:cubicBezTo>
                      <a:cubicBezTo>
                        <a:pt x="720993" y="-8518"/>
                        <a:pt x="774299" y="58830"/>
                        <a:pt x="760048" y="126677"/>
                      </a:cubicBezTo>
                      <a:cubicBezTo>
                        <a:pt x="750946" y="247684"/>
                        <a:pt x="758977" y="382912"/>
                        <a:pt x="760048" y="662978"/>
                      </a:cubicBezTo>
                      <a:cubicBezTo>
                        <a:pt x="766852" y="743084"/>
                        <a:pt x="700698" y="783299"/>
                        <a:pt x="633371" y="789655"/>
                      </a:cubicBezTo>
                      <a:cubicBezTo>
                        <a:pt x="420723" y="802290"/>
                        <a:pt x="343680" y="782544"/>
                        <a:pt x="126677" y="789655"/>
                      </a:cubicBezTo>
                      <a:cubicBezTo>
                        <a:pt x="37021" y="791418"/>
                        <a:pt x="4168" y="734190"/>
                        <a:pt x="0" y="662978"/>
                      </a:cubicBezTo>
                      <a:cubicBezTo>
                        <a:pt x="-541" y="508545"/>
                        <a:pt x="-20876" y="250685"/>
                        <a:pt x="0" y="126677"/>
                      </a:cubicBezTo>
                      <a:close/>
                    </a:path>
                    <a:path w="760048" h="789655" stroke="0" extrusionOk="0">
                      <a:moveTo>
                        <a:pt x="0" y="126677"/>
                      </a:moveTo>
                      <a:cubicBezTo>
                        <a:pt x="-1950" y="60683"/>
                        <a:pt x="59588" y="13625"/>
                        <a:pt x="126677" y="0"/>
                      </a:cubicBezTo>
                      <a:cubicBezTo>
                        <a:pt x="335677" y="-29793"/>
                        <a:pt x="423266" y="-21720"/>
                        <a:pt x="633371" y="0"/>
                      </a:cubicBezTo>
                      <a:cubicBezTo>
                        <a:pt x="722432" y="-3879"/>
                        <a:pt x="776950" y="41649"/>
                        <a:pt x="760048" y="126677"/>
                      </a:cubicBezTo>
                      <a:cubicBezTo>
                        <a:pt x="768527" y="352437"/>
                        <a:pt x="770770" y="475640"/>
                        <a:pt x="760048" y="662978"/>
                      </a:cubicBezTo>
                      <a:cubicBezTo>
                        <a:pt x="753097" y="718015"/>
                        <a:pt x="690904" y="790648"/>
                        <a:pt x="633371" y="789655"/>
                      </a:cubicBezTo>
                      <a:cubicBezTo>
                        <a:pt x="422896" y="796501"/>
                        <a:pt x="334711" y="790030"/>
                        <a:pt x="126677" y="789655"/>
                      </a:cubicBezTo>
                      <a:cubicBezTo>
                        <a:pt x="65821" y="789779"/>
                        <a:pt x="-9859" y="710163"/>
                        <a:pt x="0" y="662978"/>
                      </a:cubicBezTo>
                      <a:cubicBezTo>
                        <a:pt x="-35141" y="544203"/>
                        <a:pt x="-10939" y="348633"/>
                        <a:pt x="0" y="126677"/>
                      </a:cubicBezTo>
                      <a:close/>
                    </a:path>
                    <a:path w="760048" h="789655" fill="none" stroke="0" extrusionOk="0">
                      <a:moveTo>
                        <a:pt x="0" y="126677"/>
                      </a:moveTo>
                      <a:cubicBezTo>
                        <a:pt x="944" y="56530"/>
                        <a:pt x="74531" y="6950"/>
                        <a:pt x="126677" y="0"/>
                      </a:cubicBezTo>
                      <a:cubicBezTo>
                        <a:pt x="355602" y="-8000"/>
                        <a:pt x="407640" y="-18382"/>
                        <a:pt x="633371" y="0"/>
                      </a:cubicBezTo>
                      <a:cubicBezTo>
                        <a:pt x="713877" y="-372"/>
                        <a:pt x="758159" y="70685"/>
                        <a:pt x="760048" y="126677"/>
                      </a:cubicBezTo>
                      <a:cubicBezTo>
                        <a:pt x="754655" y="246567"/>
                        <a:pt x="744468" y="389512"/>
                        <a:pt x="760048" y="662978"/>
                      </a:cubicBezTo>
                      <a:cubicBezTo>
                        <a:pt x="754411" y="738263"/>
                        <a:pt x="700589" y="787806"/>
                        <a:pt x="633371" y="789655"/>
                      </a:cubicBezTo>
                      <a:cubicBezTo>
                        <a:pt x="404612" y="815312"/>
                        <a:pt x="328819" y="782799"/>
                        <a:pt x="126677" y="789655"/>
                      </a:cubicBezTo>
                      <a:cubicBezTo>
                        <a:pt x="36971" y="795168"/>
                        <a:pt x="16953" y="729910"/>
                        <a:pt x="0" y="662978"/>
                      </a:cubicBezTo>
                      <a:cubicBezTo>
                        <a:pt x="-2186" y="509136"/>
                        <a:pt x="-17666" y="246578"/>
                        <a:pt x="0" y="126677"/>
                      </a:cubicBezTo>
                      <a:close/>
                    </a:path>
                  </a:pathLst>
                </a:custGeom>
                <a:solidFill>
                  <a:srgbClr val="FF7E79"/>
                </a:solidFill>
                <a:ln>
                  <a:extLst>
                    <a:ext uri="{C807C97D-BFC1-408E-A445-0C87EB9F89A2}">
                      <ask:lineSketchStyleProps xmlns:ask="http://schemas.microsoft.com/office/drawing/2018/sketchyshapes" sd="3040420036">
                        <a:custGeom>
                          <a:avLst/>
                          <a:gdLst>
                            <a:gd name="connsiteX0" fmla="*/ 0 w 760048"/>
                            <a:gd name="connsiteY0" fmla="*/ 126677 h 789655"/>
                            <a:gd name="connsiteX1" fmla="*/ 126677 w 760048"/>
                            <a:gd name="connsiteY1" fmla="*/ 0 h 789655"/>
                            <a:gd name="connsiteX2" fmla="*/ 633371 w 760048"/>
                            <a:gd name="connsiteY2" fmla="*/ 0 h 789655"/>
                            <a:gd name="connsiteX3" fmla="*/ 760048 w 760048"/>
                            <a:gd name="connsiteY3" fmla="*/ 126677 h 789655"/>
                            <a:gd name="connsiteX4" fmla="*/ 760048 w 760048"/>
                            <a:gd name="connsiteY4" fmla="*/ 662978 h 789655"/>
                            <a:gd name="connsiteX5" fmla="*/ 633371 w 760048"/>
                            <a:gd name="connsiteY5" fmla="*/ 789655 h 789655"/>
                            <a:gd name="connsiteX6" fmla="*/ 126677 w 760048"/>
                            <a:gd name="connsiteY6" fmla="*/ 789655 h 789655"/>
                            <a:gd name="connsiteX7" fmla="*/ 0 w 760048"/>
                            <a:gd name="connsiteY7" fmla="*/ 662978 h 789655"/>
                            <a:gd name="connsiteX8" fmla="*/ 0 w 760048"/>
                            <a:gd name="connsiteY8" fmla="*/ 126677 h 7896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60048" h="789655" fill="none" extrusionOk="0">
                              <a:moveTo>
                                <a:pt x="0" y="126677"/>
                              </a:moveTo>
                              <a:cubicBezTo>
                                <a:pt x="4715" y="51179"/>
                                <a:pt x="71547" y="-2478"/>
                                <a:pt x="126677" y="0"/>
                              </a:cubicBezTo>
                              <a:cubicBezTo>
                                <a:pt x="352136" y="-9602"/>
                                <a:pt x="411588" y="-22252"/>
                                <a:pt x="633371" y="0"/>
                              </a:cubicBezTo>
                              <a:cubicBezTo>
                                <a:pt x="706544" y="-965"/>
                                <a:pt x="766276" y="57965"/>
                                <a:pt x="760048" y="126677"/>
                              </a:cubicBezTo>
                              <a:cubicBezTo>
                                <a:pt x="755127" y="250284"/>
                                <a:pt x="750563" y="396803"/>
                                <a:pt x="760048" y="662978"/>
                              </a:cubicBezTo>
                              <a:cubicBezTo>
                                <a:pt x="753762" y="745444"/>
                                <a:pt x="702140" y="788606"/>
                                <a:pt x="633371" y="789655"/>
                              </a:cubicBezTo>
                              <a:cubicBezTo>
                                <a:pt x="418129" y="804357"/>
                                <a:pt x="345181" y="779559"/>
                                <a:pt x="126677" y="789655"/>
                              </a:cubicBezTo>
                              <a:cubicBezTo>
                                <a:pt x="45924" y="799242"/>
                                <a:pt x="1830" y="733880"/>
                                <a:pt x="0" y="662978"/>
                              </a:cubicBezTo>
                              <a:cubicBezTo>
                                <a:pt x="11" y="495760"/>
                                <a:pt x="-11275" y="245945"/>
                                <a:pt x="0" y="126677"/>
                              </a:cubicBezTo>
                              <a:close/>
                            </a:path>
                            <a:path w="760048" h="789655" stroke="0" extrusionOk="0">
                              <a:moveTo>
                                <a:pt x="0" y="126677"/>
                              </a:moveTo>
                              <a:cubicBezTo>
                                <a:pt x="-4868" y="63623"/>
                                <a:pt x="61291" y="14458"/>
                                <a:pt x="126677" y="0"/>
                              </a:cubicBezTo>
                              <a:cubicBezTo>
                                <a:pt x="340912" y="-15803"/>
                                <a:pt x="420215" y="-22757"/>
                                <a:pt x="633371" y="0"/>
                              </a:cubicBezTo>
                              <a:cubicBezTo>
                                <a:pt x="717101" y="9246"/>
                                <a:pt x="768982" y="53621"/>
                                <a:pt x="760048" y="126677"/>
                              </a:cubicBezTo>
                              <a:cubicBezTo>
                                <a:pt x="766222" y="354854"/>
                                <a:pt x="781818" y="456425"/>
                                <a:pt x="760048" y="662978"/>
                              </a:cubicBezTo>
                              <a:cubicBezTo>
                                <a:pt x="746130" y="725764"/>
                                <a:pt x="693143" y="797914"/>
                                <a:pt x="633371" y="789655"/>
                              </a:cubicBezTo>
                              <a:cubicBezTo>
                                <a:pt x="420700" y="795329"/>
                                <a:pt x="340535" y="797117"/>
                                <a:pt x="126677" y="789655"/>
                              </a:cubicBezTo>
                              <a:cubicBezTo>
                                <a:pt x="61507" y="791637"/>
                                <a:pt x="-257" y="720518"/>
                                <a:pt x="0" y="662978"/>
                              </a:cubicBezTo>
                              <a:cubicBezTo>
                                <a:pt x="1163" y="547299"/>
                                <a:pt x="2834" y="370417"/>
                                <a:pt x="0" y="126677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956D9DB6-85A1-A643-9C31-62C07D307EDD}"/>
                    </a:ext>
                  </a:extLst>
                </p:cNvPr>
                <p:cNvGrpSpPr/>
                <p:nvPr/>
              </p:nvGrpSpPr>
              <p:grpSpPr>
                <a:xfrm>
                  <a:off x="343205" y="2140836"/>
                  <a:ext cx="9291200" cy="3634500"/>
                  <a:chOff x="343205" y="2126550"/>
                  <a:chExt cx="9291200" cy="3634500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744379AE-2226-3044-A2D9-8FFCAF0B56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3205" y="4683931"/>
                        <a:ext cx="1598323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3200" dirty="0"/>
                      </a:p>
                    </p:txBody>
                  </p:sp>
                </mc:Choice>
                <mc:Fallback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744379AE-2226-3044-A2D9-8FFCAF0B56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3205" y="4683931"/>
                        <a:ext cx="1598323" cy="492443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2362" t="-2564" r="-8661" b="-3589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AA314CBB-BD87-F04C-AB1B-EE8FB36CD74A}"/>
                      </a:ext>
                    </a:extLst>
                  </p:cNvPr>
                  <p:cNvGrpSpPr/>
                  <p:nvPr/>
                </p:nvGrpSpPr>
                <p:grpSpPr>
                  <a:xfrm>
                    <a:off x="4367745" y="3709258"/>
                    <a:ext cx="2091527" cy="789655"/>
                    <a:chOff x="5914762" y="3530394"/>
                    <a:chExt cx="2091527" cy="789655"/>
                  </a:xfrm>
                </p:grpSpPr>
                <p:sp>
                  <p:nvSpPr>
                    <p:cNvPr id="40" name="Rounded Rectangle 39">
                      <a:extLst>
                        <a:ext uri="{FF2B5EF4-FFF2-40B4-BE49-F238E27FC236}">
                          <a16:creationId xmlns:a16="http://schemas.microsoft.com/office/drawing/2014/main" id="{B614423C-9B13-F245-8E16-0E70E29A24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1523" y="3530394"/>
                      <a:ext cx="734766" cy="768677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  <a:ln>
                      <a:solidFill>
                        <a:schemeClr val="tx1"/>
                      </a:solidFill>
                      <a:extLst>
                        <a:ext uri="{C807C97D-BFC1-408E-A445-0C87EB9F89A2}">
                          <ask:lineSketchStyleProps xmlns:ask="http://schemas.microsoft.com/office/drawing/2018/sketchyshapes" sd="1219033472">
                            <a:custGeom>
                              <a:avLst/>
                              <a:gdLst>
                                <a:gd name="connsiteX0" fmla="*/ 0 w 2289523"/>
                                <a:gd name="connsiteY0" fmla="*/ 128115 h 768677"/>
                                <a:gd name="connsiteX1" fmla="*/ 128115 w 2289523"/>
                                <a:gd name="connsiteY1" fmla="*/ 0 h 768677"/>
                                <a:gd name="connsiteX2" fmla="*/ 656771 w 2289523"/>
                                <a:gd name="connsiteY2" fmla="*/ 0 h 768677"/>
                                <a:gd name="connsiteX3" fmla="*/ 1124429 w 2289523"/>
                                <a:gd name="connsiteY3" fmla="*/ 0 h 768677"/>
                                <a:gd name="connsiteX4" fmla="*/ 1673418 w 2289523"/>
                                <a:gd name="connsiteY4" fmla="*/ 0 h 768677"/>
                                <a:gd name="connsiteX5" fmla="*/ 2161408 w 2289523"/>
                                <a:gd name="connsiteY5" fmla="*/ 0 h 768677"/>
                                <a:gd name="connsiteX6" fmla="*/ 2289523 w 2289523"/>
                                <a:gd name="connsiteY6" fmla="*/ 128115 h 768677"/>
                                <a:gd name="connsiteX7" fmla="*/ 2289523 w 2289523"/>
                                <a:gd name="connsiteY7" fmla="*/ 640562 h 768677"/>
                                <a:gd name="connsiteX8" fmla="*/ 2161408 w 2289523"/>
                                <a:gd name="connsiteY8" fmla="*/ 768677 h 768677"/>
                                <a:gd name="connsiteX9" fmla="*/ 1612419 w 2289523"/>
                                <a:gd name="connsiteY9" fmla="*/ 768677 h 768677"/>
                                <a:gd name="connsiteX10" fmla="*/ 1083763 w 2289523"/>
                                <a:gd name="connsiteY10" fmla="*/ 768677 h 768677"/>
                                <a:gd name="connsiteX11" fmla="*/ 616105 w 2289523"/>
                                <a:gd name="connsiteY11" fmla="*/ 768677 h 768677"/>
                                <a:gd name="connsiteX12" fmla="*/ 128115 w 2289523"/>
                                <a:gd name="connsiteY12" fmla="*/ 768677 h 768677"/>
                                <a:gd name="connsiteX13" fmla="*/ 0 w 2289523"/>
                                <a:gd name="connsiteY13" fmla="*/ 640562 h 768677"/>
                                <a:gd name="connsiteX14" fmla="*/ 0 w 2289523"/>
                                <a:gd name="connsiteY14" fmla="*/ 128115 h 76867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</a:cxnLst>
                              <a:rect l="l" t="t" r="r" b="b"/>
                              <a:pathLst>
                                <a:path w="2289523" h="768677" fill="none" extrusionOk="0">
                                  <a:moveTo>
                                    <a:pt x="0" y="128115"/>
                                  </a:moveTo>
                                  <a:cubicBezTo>
                                    <a:pt x="-5607" y="45929"/>
                                    <a:pt x="57630" y="-3670"/>
                                    <a:pt x="128115" y="0"/>
                                  </a:cubicBezTo>
                                  <a:cubicBezTo>
                                    <a:pt x="320759" y="-44133"/>
                                    <a:pt x="511352" y="63266"/>
                                    <a:pt x="656771" y="0"/>
                                  </a:cubicBezTo>
                                  <a:cubicBezTo>
                                    <a:pt x="802190" y="-63266"/>
                                    <a:pt x="1011614" y="47640"/>
                                    <a:pt x="1124429" y="0"/>
                                  </a:cubicBezTo>
                                  <a:cubicBezTo>
                                    <a:pt x="1237244" y="-47640"/>
                                    <a:pt x="1410201" y="49370"/>
                                    <a:pt x="1673418" y="0"/>
                                  </a:cubicBezTo>
                                  <a:cubicBezTo>
                                    <a:pt x="1936635" y="-49370"/>
                                    <a:pt x="1941903" y="40522"/>
                                    <a:pt x="2161408" y="0"/>
                                  </a:cubicBezTo>
                                  <a:cubicBezTo>
                                    <a:pt x="2240141" y="15794"/>
                                    <a:pt x="2278415" y="63217"/>
                                    <a:pt x="2289523" y="128115"/>
                                  </a:cubicBezTo>
                                  <a:cubicBezTo>
                                    <a:pt x="2300866" y="237200"/>
                                    <a:pt x="2251015" y="502718"/>
                                    <a:pt x="2289523" y="640562"/>
                                  </a:cubicBezTo>
                                  <a:cubicBezTo>
                                    <a:pt x="2290850" y="707235"/>
                                    <a:pt x="2239549" y="776662"/>
                                    <a:pt x="2161408" y="768677"/>
                                  </a:cubicBezTo>
                                  <a:cubicBezTo>
                                    <a:pt x="1956881" y="833350"/>
                                    <a:pt x="1883679" y="754784"/>
                                    <a:pt x="1612419" y="768677"/>
                                  </a:cubicBezTo>
                                  <a:cubicBezTo>
                                    <a:pt x="1341159" y="782570"/>
                                    <a:pt x="1198178" y="716211"/>
                                    <a:pt x="1083763" y="768677"/>
                                  </a:cubicBezTo>
                                  <a:cubicBezTo>
                                    <a:pt x="969348" y="821143"/>
                                    <a:pt x="809950" y="731774"/>
                                    <a:pt x="616105" y="768677"/>
                                  </a:cubicBezTo>
                                  <a:cubicBezTo>
                                    <a:pt x="422260" y="805580"/>
                                    <a:pt x="288567" y="764541"/>
                                    <a:pt x="128115" y="768677"/>
                                  </a:cubicBezTo>
                                  <a:cubicBezTo>
                                    <a:pt x="45503" y="780678"/>
                                    <a:pt x="-6130" y="724436"/>
                                    <a:pt x="0" y="640562"/>
                                  </a:cubicBezTo>
                                  <a:cubicBezTo>
                                    <a:pt x="-36047" y="490331"/>
                                    <a:pt x="15562" y="285171"/>
                                    <a:pt x="0" y="128115"/>
                                  </a:cubicBezTo>
                                  <a:close/>
                                </a:path>
                                <a:path w="2289523" h="768677" stroke="0" extrusionOk="0">
                                  <a:moveTo>
                                    <a:pt x="0" y="128115"/>
                                  </a:moveTo>
                                  <a:cubicBezTo>
                                    <a:pt x="-11812" y="50073"/>
                                    <a:pt x="49504" y="2948"/>
                                    <a:pt x="128115" y="0"/>
                                  </a:cubicBezTo>
                                  <a:cubicBezTo>
                                    <a:pt x="370254" y="-49761"/>
                                    <a:pt x="541440" y="16639"/>
                                    <a:pt x="677104" y="0"/>
                                  </a:cubicBezTo>
                                  <a:cubicBezTo>
                                    <a:pt x="812768" y="-16639"/>
                                    <a:pt x="1058298" y="38065"/>
                                    <a:pt x="1165094" y="0"/>
                                  </a:cubicBezTo>
                                  <a:cubicBezTo>
                                    <a:pt x="1271890" y="-38065"/>
                                    <a:pt x="1426058" y="261"/>
                                    <a:pt x="1632752" y="0"/>
                                  </a:cubicBezTo>
                                  <a:cubicBezTo>
                                    <a:pt x="1839446" y="-261"/>
                                    <a:pt x="1944835" y="18753"/>
                                    <a:pt x="2161408" y="0"/>
                                  </a:cubicBezTo>
                                  <a:cubicBezTo>
                                    <a:pt x="2238373" y="-12778"/>
                                    <a:pt x="2269410" y="54279"/>
                                    <a:pt x="2289523" y="128115"/>
                                  </a:cubicBezTo>
                                  <a:cubicBezTo>
                                    <a:pt x="2340303" y="340807"/>
                                    <a:pt x="2243925" y="458675"/>
                                    <a:pt x="2289523" y="640562"/>
                                  </a:cubicBezTo>
                                  <a:cubicBezTo>
                                    <a:pt x="2284812" y="719111"/>
                                    <a:pt x="2231120" y="767467"/>
                                    <a:pt x="2161408" y="768677"/>
                                  </a:cubicBezTo>
                                  <a:cubicBezTo>
                                    <a:pt x="1967975" y="791824"/>
                                    <a:pt x="1850555" y="741153"/>
                                    <a:pt x="1693751" y="768677"/>
                                  </a:cubicBezTo>
                                  <a:cubicBezTo>
                                    <a:pt x="1536947" y="796201"/>
                                    <a:pt x="1391982" y="715345"/>
                                    <a:pt x="1185427" y="768677"/>
                                  </a:cubicBezTo>
                                  <a:cubicBezTo>
                                    <a:pt x="978872" y="822009"/>
                                    <a:pt x="940074" y="740093"/>
                                    <a:pt x="697437" y="768677"/>
                                  </a:cubicBezTo>
                                  <a:cubicBezTo>
                                    <a:pt x="454800" y="797261"/>
                                    <a:pt x="370867" y="715539"/>
                                    <a:pt x="128115" y="768677"/>
                                  </a:cubicBezTo>
                                  <a:cubicBezTo>
                                    <a:pt x="60705" y="764524"/>
                                    <a:pt x="-6379" y="708852"/>
                                    <a:pt x="0" y="640562"/>
                                  </a:cubicBezTo>
                                  <a:cubicBezTo>
                                    <a:pt x="-59190" y="425762"/>
                                    <a:pt x="47645" y="246353"/>
                                    <a:pt x="0" y="128115"/>
                                  </a:cubicBezTo>
                                  <a:close/>
                                </a:path>
                              </a:pathLst>
                            </a:custGeom>
                            <ask:type>
                              <ask:lineSketchNon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Up Arrow 23">
                      <a:extLst>
                        <a:ext uri="{FF2B5EF4-FFF2-40B4-BE49-F238E27FC236}">
                          <a16:creationId xmlns:a16="http://schemas.microsoft.com/office/drawing/2014/main" id="{F1C11755-8BF8-284F-95D4-07FE168F52A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129535" y="3315622"/>
                      <a:ext cx="789654" cy="1219199"/>
                    </a:xfrm>
                    <a:custGeom>
                      <a:avLst/>
                      <a:gdLst>
                        <a:gd name="connsiteX0" fmla="*/ 0 w 789654"/>
                        <a:gd name="connsiteY0" fmla="*/ 418777 h 1219199"/>
                        <a:gd name="connsiteX1" fmla="*/ 394827 w 789654"/>
                        <a:gd name="connsiteY1" fmla="*/ 0 h 1219199"/>
                        <a:gd name="connsiteX2" fmla="*/ 789654 w 789654"/>
                        <a:gd name="connsiteY2" fmla="*/ 418777 h 1219199"/>
                        <a:gd name="connsiteX3" fmla="*/ 592241 w 789654"/>
                        <a:gd name="connsiteY3" fmla="*/ 418777 h 1219199"/>
                        <a:gd name="connsiteX4" fmla="*/ 592241 w 789654"/>
                        <a:gd name="connsiteY4" fmla="*/ 810984 h 1219199"/>
                        <a:gd name="connsiteX5" fmla="*/ 592241 w 789654"/>
                        <a:gd name="connsiteY5" fmla="*/ 1219199 h 1219199"/>
                        <a:gd name="connsiteX6" fmla="*/ 197414 w 789654"/>
                        <a:gd name="connsiteY6" fmla="*/ 1219199 h 1219199"/>
                        <a:gd name="connsiteX7" fmla="*/ 197414 w 789654"/>
                        <a:gd name="connsiteY7" fmla="*/ 818988 h 1219199"/>
                        <a:gd name="connsiteX8" fmla="*/ 197414 w 789654"/>
                        <a:gd name="connsiteY8" fmla="*/ 418777 h 1219199"/>
                        <a:gd name="connsiteX9" fmla="*/ 0 w 789654"/>
                        <a:gd name="connsiteY9" fmla="*/ 418777 h 12191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89654" h="1219199" fill="none" extrusionOk="0">
                          <a:moveTo>
                            <a:pt x="0" y="418777"/>
                          </a:moveTo>
                          <a:cubicBezTo>
                            <a:pt x="170383" y="271476"/>
                            <a:pt x="256059" y="116573"/>
                            <a:pt x="394827" y="0"/>
                          </a:cubicBezTo>
                          <a:cubicBezTo>
                            <a:pt x="567696" y="187934"/>
                            <a:pt x="635689" y="277203"/>
                            <a:pt x="789654" y="418777"/>
                          </a:cubicBezTo>
                          <a:cubicBezTo>
                            <a:pt x="741306" y="411300"/>
                            <a:pt x="632962" y="427626"/>
                            <a:pt x="592241" y="418777"/>
                          </a:cubicBezTo>
                          <a:cubicBezTo>
                            <a:pt x="605445" y="587011"/>
                            <a:pt x="575857" y="652209"/>
                            <a:pt x="592241" y="810984"/>
                          </a:cubicBezTo>
                          <a:cubicBezTo>
                            <a:pt x="608625" y="969759"/>
                            <a:pt x="577106" y="1088854"/>
                            <a:pt x="592241" y="1219199"/>
                          </a:cubicBezTo>
                          <a:cubicBezTo>
                            <a:pt x="502188" y="1223913"/>
                            <a:pt x="292176" y="1217359"/>
                            <a:pt x="197414" y="1219199"/>
                          </a:cubicBezTo>
                          <a:cubicBezTo>
                            <a:pt x="217117" y="1126441"/>
                            <a:pt x="215477" y="942184"/>
                            <a:pt x="197414" y="818988"/>
                          </a:cubicBezTo>
                          <a:cubicBezTo>
                            <a:pt x="179351" y="695792"/>
                            <a:pt x="179846" y="600479"/>
                            <a:pt x="197414" y="418777"/>
                          </a:cubicBezTo>
                          <a:cubicBezTo>
                            <a:pt x="131412" y="420038"/>
                            <a:pt x="93591" y="414757"/>
                            <a:pt x="0" y="418777"/>
                          </a:cubicBezTo>
                          <a:close/>
                        </a:path>
                        <a:path w="789654" h="1219199" stroke="0" extrusionOk="0">
                          <a:moveTo>
                            <a:pt x="0" y="418777"/>
                          </a:moveTo>
                          <a:cubicBezTo>
                            <a:pt x="125337" y="302855"/>
                            <a:pt x="282714" y="140418"/>
                            <a:pt x="394827" y="0"/>
                          </a:cubicBezTo>
                          <a:cubicBezTo>
                            <a:pt x="559312" y="183217"/>
                            <a:pt x="645275" y="266313"/>
                            <a:pt x="789654" y="418777"/>
                          </a:cubicBezTo>
                          <a:cubicBezTo>
                            <a:pt x="732452" y="411948"/>
                            <a:pt x="661616" y="417412"/>
                            <a:pt x="592241" y="418777"/>
                          </a:cubicBezTo>
                          <a:cubicBezTo>
                            <a:pt x="580139" y="563993"/>
                            <a:pt x="612155" y="730646"/>
                            <a:pt x="592241" y="826992"/>
                          </a:cubicBezTo>
                          <a:cubicBezTo>
                            <a:pt x="572327" y="923339"/>
                            <a:pt x="574414" y="1107628"/>
                            <a:pt x="592241" y="1219199"/>
                          </a:cubicBezTo>
                          <a:cubicBezTo>
                            <a:pt x="506220" y="1232378"/>
                            <a:pt x="281748" y="1217477"/>
                            <a:pt x="197414" y="1219199"/>
                          </a:cubicBezTo>
                          <a:cubicBezTo>
                            <a:pt x="190871" y="1109583"/>
                            <a:pt x="189985" y="944592"/>
                            <a:pt x="197414" y="834996"/>
                          </a:cubicBezTo>
                          <a:cubicBezTo>
                            <a:pt x="204843" y="725400"/>
                            <a:pt x="185461" y="625572"/>
                            <a:pt x="197414" y="418777"/>
                          </a:cubicBezTo>
                          <a:cubicBezTo>
                            <a:pt x="123206" y="420881"/>
                            <a:pt x="91313" y="424929"/>
                            <a:pt x="0" y="418777"/>
                          </a:cubicBezTo>
                          <a:close/>
                        </a:path>
                      </a:pathLst>
                    </a:custGeom>
                    <a:solidFill>
                      <a:srgbClr val="00B0F0"/>
                    </a:solidFill>
                    <a:ln w="28575">
                      <a:solidFill>
                        <a:schemeClr val="tx1"/>
                      </a:solidFill>
                      <a:extLst>
                        <a:ext uri="{C807C97D-BFC1-408E-A445-0C87EB9F89A2}">
                          <ask:lineSketchStyleProps xmlns:ask="http://schemas.microsoft.com/office/drawing/2018/sketchyshapes" sd="1219033472">
                            <a:prstGeom prst="upArrow">
                              <a:avLst>
                                <a:gd name="adj1" fmla="val 50000"/>
                                <a:gd name="adj2" fmla="val 53033"/>
                              </a:avLst>
                            </a:prstGeom>
                            <ask:type>
                              <ask:lineSketchFreehand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solidFill>
                            <a:srgbClr val="FFFFFF"/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42" name="Rectangle 41">
                          <a:extLst>
                            <a:ext uri="{FF2B5EF4-FFF2-40B4-BE49-F238E27FC236}">
                              <a16:creationId xmlns:a16="http://schemas.microsoft.com/office/drawing/2014/main" id="{BCBAAD36-76DB-4D42-8B2D-C5FC86B0ED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86797" y="3580248"/>
                          <a:ext cx="719492" cy="523220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i="1" dirty="0" err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 err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p:txBody>
                    </p:sp>
                  </mc:Choice>
                  <mc:Fallback>
                    <p:sp>
                      <p:nvSpPr>
                        <p:cNvPr id="42" name="Rectangle 41">
                          <a:extLst>
                            <a:ext uri="{FF2B5EF4-FFF2-40B4-BE49-F238E27FC236}">
                              <a16:creationId xmlns:a16="http://schemas.microsoft.com/office/drawing/2014/main" id="{BCBAAD36-76DB-4D42-8B2D-C5FC86B0ED67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286797" y="3580248"/>
                          <a:ext cx="719492" cy="523220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7018" b="-2142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E8750B0E-073D-A048-B5B7-52F37C78842E}"/>
                      </a:ext>
                    </a:extLst>
                  </p:cNvPr>
                  <p:cNvCxnSpPr>
                    <a:cxnSpLocks/>
                    <a:stCxn id="46" idx="8"/>
                    <a:endCxn id="49" idx="0"/>
                  </p:cNvCxnSpPr>
                  <p:nvPr/>
                </p:nvCxnSpPr>
                <p:spPr>
                  <a:xfrm>
                    <a:off x="1553040" y="4121905"/>
                    <a:ext cx="682768" cy="116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4D8BBB10-F49A-B942-A156-49DE8FA0DA2D}"/>
                      </a:ext>
                    </a:extLst>
                  </p:cNvPr>
                  <p:cNvGrpSpPr/>
                  <p:nvPr/>
                </p:nvGrpSpPr>
                <p:grpSpPr>
                  <a:xfrm>
                    <a:off x="2235808" y="2781678"/>
                    <a:ext cx="1857575" cy="2680685"/>
                    <a:chOff x="6848622" y="2226464"/>
                    <a:chExt cx="1857575" cy="2680685"/>
                  </a:xfrm>
                </p:grpSpPr>
                <p:sp>
                  <p:nvSpPr>
                    <p:cNvPr id="49" name="Trapezoid 48">
                      <a:extLst>
                        <a:ext uri="{FF2B5EF4-FFF2-40B4-BE49-F238E27FC236}">
                          <a16:creationId xmlns:a16="http://schemas.microsoft.com/office/drawing/2014/main" id="{4C67EB84-EB9F-664F-8420-1F1148BFAA79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6437067" y="2638019"/>
                      <a:ext cx="2680685" cy="1857575"/>
                    </a:xfrm>
                    <a:prstGeom prst="trapezoid">
                      <a:avLst>
                        <a:gd name="adj" fmla="val 40504"/>
                      </a:avLst>
                    </a:prstGeom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  <a:ln>
                      <a:solidFill>
                        <a:schemeClr val="tx1"/>
                      </a:solidFill>
                      <a:extLst>
                        <a:ext uri="{C807C97D-BFC1-408E-A445-0C87EB9F89A2}">
                          <ask:lineSketchStyleProps xmlns:ask="http://schemas.microsoft.com/office/drawing/2018/sketchyshapes" sd="1219033472">
                            <a:custGeom>
                              <a:avLst/>
                              <a:gdLst>
                                <a:gd name="connsiteX0" fmla="*/ 0 w 2680685"/>
                                <a:gd name="connsiteY0" fmla="*/ 446790 h 4153620"/>
                                <a:gd name="connsiteX1" fmla="*/ 446790 w 2680685"/>
                                <a:gd name="connsiteY1" fmla="*/ 0 h 4153620"/>
                                <a:gd name="connsiteX2" fmla="*/ 1042492 w 2680685"/>
                                <a:gd name="connsiteY2" fmla="*/ 0 h 4153620"/>
                                <a:gd name="connsiteX3" fmla="*/ 1602451 w 2680685"/>
                                <a:gd name="connsiteY3" fmla="*/ 0 h 4153620"/>
                                <a:gd name="connsiteX4" fmla="*/ 2233895 w 2680685"/>
                                <a:gd name="connsiteY4" fmla="*/ 0 h 4153620"/>
                                <a:gd name="connsiteX5" fmla="*/ 2680685 w 2680685"/>
                                <a:gd name="connsiteY5" fmla="*/ 446790 h 4153620"/>
                                <a:gd name="connsiteX6" fmla="*/ 2680685 w 2680685"/>
                                <a:gd name="connsiteY6" fmla="*/ 1055331 h 4153620"/>
                                <a:gd name="connsiteX7" fmla="*/ 2680685 w 2680685"/>
                                <a:gd name="connsiteY7" fmla="*/ 1631271 h 4153620"/>
                                <a:gd name="connsiteX8" fmla="*/ 2680685 w 2680685"/>
                                <a:gd name="connsiteY8" fmla="*/ 2109410 h 4153620"/>
                                <a:gd name="connsiteX9" fmla="*/ 2680685 w 2680685"/>
                                <a:gd name="connsiteY9" fmla="*/ 2554949 h 4153620"/>
                                <a:gd name="connsiteX10" fmla="*/ 2680685 w 2680685"/>
                                <a:gd name="connsiteY10" fmla="*/ 3033088 h 4153620"/>
                                <a:gd name="connsiteX11" fmla="*/ 2680685 w 2680685"/>
                                <a:gd name="connsiteY11" fmla="*/ 3706830 h 4153620"/>
                                <a:gd name="connsiteX12" fmla="*/ 2233895 w 2680685"/>
                                <a:gd name="connsiteY12" fmla="*/ 4153620 h 4153620"/>
                                <a:gd name="connsiteX13" fmla="*/ 1673935 w 2680685"/>
                                <a:gd name="connsiteY13" fmla="*/ 4153620 h 4153620"/>
                                <a:gd name="connsiteX14" fmla="*/ 1096105 w 2680685"/>
                                <a:gd name="connsiteY14" fmla="*/ 4153620 h 4153620"/>
                                <a:gd name="connsiteX15" fmla="*/ 446790 w 2680685"/>
                                <a:gd name="connsiteY15" fmla="*/ 4153620 h 4153620"/>
                                <a:gd name="connsiteX16" fmla="*/ 0 w 2680685"/>
                                <a:gd name="connsiteY16" fmla="*/ 3706830 h 4153620"/>
                                <a:gd name="connsiteX17" fmla="*/ 0 w 2680685"/>
                                <a:gd name="connsiteY17" fmla="*/ 3098289 h 4153620"/>
                                <a:gd name="connsiteX18" fmla="*/ 0 w 2680685"/>
                                <a:gd name="connsiteY18" fmla="*/ 2489748 h 4153620"/>
                                <a:gd name="connsiteX19" fmla="*/ 0 w 2680685"/>
                                <a:gd name="connsiteY19" fmla="*/ 1913808 h 4153620"/>
                                <a:gd name="connsiteX20" fmla="*/ 0 w 2680685"/>
                                <a:gd name="connsiteY20" fmla="*/ 1403068 h 4153620"/>
                                <a:gd name="connsiteX21" fmla="*/ 0 w 2680685"/>
                                <a:gd name="connsiteY21" fmla="*/ 446790 h 415362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  <a:cxn ang="0">
                                  <a:pos x="connsiteX16" y="connsiteY16"/>
                                </a:cxn>
                                <a:cxn ang="0">
                                  <a:pos x="connsiteX17" y="connsiteY17"/>
                                </a:cxn>
                                <a:cxn ang="0">
                                  <a:pos x="connsiteX18" y="connsiteY18"/>
                                </a:cxn>
                                <a:cxn ang="0">
                                  <a:pos x="connsiteX19" y="connsiteY19"/>
                                </a:cxn>
                                <a:cxn ang="0">
                                  <a:pos x="connsiteX20" y="connsiteY20"/>
                                </a:cxn>
                                <a:cxn ang="0">
                                  <a:pos x="connsiteX21" y="connsiteY21"/>
                                </a:cxn>
                              </a:cxnLst>
                              <a:rect l="l" t="t" r="r" b="b"/>
                              <a:pathLst>
                                <a:path w="2680685" h="4153620" fill="none" extrusionOk="0">
                                  <a:moveTo>
                                    <a:pt x="0" y="446790"/>
                                  </a:moveTo>
                                  <a:cubicBezTo>
                                    <a:pt x="-48164" y="197309"/>
                                    <a:pt x="213437" y="11538"/>
                                    <a:pt x="446790" y="0"/>
                                  </a:cubicBezTo>
                                  <a:cubicBezTo>
                                    <a:pt x="667860" y="-5191"/>
                                    <a:pt x="903994" y="4342"/>
                                    <a:pt x="1042492" y="0"/>
                                  </a:cubicBezTo>
                                  <a:cubicBezTo>
                                    <a:pt x="1180990" y="-4342"/>
                                    <a:pt x="1403600" y="29419"/>
                                    <a:pt x="1602451" y="0"/>
                                  </a:cubicBezTo>
                                  <a:cubicBezTo>
                                    <a:pt x="1801302" y="-29419"/>
                                    <a:pt x="2016171" y="54800"/>
                                    <a:pt x="2233895" y="0"/>
                                  </a:cubicBezTo>
                                  <a:cubicBezTo>
                                    <a:pt x="2513786" y="-7268"/>
                                    <a:pt x="2695007" y="211834"/>
                                    <a:pt x="2680685" y="446790"/>
                                  </a:cubicBezTo>
                                  <a:cubicBezTo>
                                    <a:pt x="2694297" y="594041"/>
                                    <a:pt x="2655316" y="818185"/>
                                    <a:pt x="2680685" y="1055331"/>
                                  </a:cubicBezTo>
                                  <a:cubicBezTo>
                                    <a:pt x="2706054" y="1292477"/>
                                    <a:pt x="2633522" y="1405885"/>
                                    <a:pt x="2680685" y="1631271"/>
                                  </a:cubicBezTo>
                                  <a:cubicBezTo>
                                    <a:pt x="2727848" y="1856657"/>
                                    <a:pt x="2665858" y="1951482"/>
                                    <a:pt x="2680685" y="2109410"/>
                                  </a:cubicBezTo>
                                  <a:cubicBezTo>
                                    <a:pt x="2695512" y="2267338"/>
                                    <a:pt x="2637632" y="2389465"/>
                                    <a:pt x="2680685" y="2554949"/>
                                  </a:cubicBezTo>
                                  <a:cubicBezTo>
                                    <a:pt x="2723738" y="2720433"/>
                                    <a:pt x="2625677" y="2797132"/>
                                    <a:pt x="2680685" y="3033088"/>
                                  </a:cubicBezTo>
                                  <a:cubicBezTo>
                                    <a:pt x="2735693" y="3269044"/>
                                    <a:pt x="2674347" y="3480370"/>
                                    <a:pt x="2680685" y="3706830"/>
                                  </a:cubicBezTo>
                                  <a:cubicBezTo>
                                    <a:pt x="2719125" y="3943411"/>
                                    <a:pt x="2473051" y="4206261"/>
                                    <a:pt x="2233895" y="4153620"/>
                                  </a:cubicBezTo>
                                  <a:cubicBezTo>
                                    <a:pt x="2040723" y="4216831"/>
                                    <a:pt x="1902006" y="4122484"/>
                                    <a:pt x="1673935" y="4153620"/>
                                  </a:cubicBezTo>
                                  <a:cubicBezTo>
                                    <a:pt x="1445864" y="4184756"/>
                                    <a:pt x="1232174" y="4123916"/>
                                    <a:pt x="1096105" y="4153620"/>
                                  </a:cubicBezTo>
                                  <a:cubicBezTo>
                                    <a:pt x="960036" y="4183324"/>
                                    <a:pt x="706774" y="4147493"/>
                                    <a:pt x="446790" y="4153620"/>
                                  </a:cubicBezTo>
                                  <a:cubicBezTo>
                                    <a:pt x="165832" y="4187573"/>
                                    <a:pt x="44405" y="3963551"/>
                                    <a:pt x="0" y="3706830"/>
                                  </a:cubicBezTo>
                                  <a:cubicBezTo>
                                    <a:pt x="-33623" y="3544321"/>
                                    <a:pt x="62298" y="3233525"/>
                                    <a:pt x="0" y="3098289"/>
                                  </a:cubicBezTo>
                                  <a:cubicBezTo>
                                    <a:pt x="-62298" y="2963053"/>
                                    <a:pt x="37754" y="2684216"/>
                                    <a:pt x="0" y="2489748"/>
                                  </a:cubicBezTo>
                                  <a:cubicBezTo>
                                    <a:pt x="-37754" y="2295280"/>
                                    <a:pt x="58509" y="2052019"/>
                                    <a:pt x="0" y="1913808"/>
                                  </a:cubicBezTo>
                                  <a:cubicBezTo>
                                    <a:pt x="-58509" y="1775597"/>
                                    <a:pt x="11319" y="1558041"/>
                                    <a:pt x="0" y="1403068"/>
                                  </a:cubicBezTo>
                                  <a:cubicBezTo>
                                    <a:pt x="-11319" y="1248095"/>
                                    <a:pt x="55419" y="807675"/>
                                    <a:pt x="0" y="446790"/>
                                  </a:cubicBezTo>
                                  <a:close/>
                                </a:path>
                                <a:path w="2680685" h="4153620" stroke="0" extrusionOk="0">
                                  <a:moveTo>
                                    <a:pt x="0" y="446790"/>
                                  </a:moveTo>
                                  <a:cubicBezTo>
                                    <a:pt x="-27809" y="182882"/>
                                    <a:pt x="133171" y="25095"/>
                                    <a:pt x="446790" y="0"/>
                                  </a:cubicBezTo>
                                  <a:cubicBezTo>
                                    <a:pt x="658381" y="-27124"/>
                                    <a:pt x="906933" y="57719"/>
                                    <a:pt x="1078234" y="0"/>
                                  </a:cubicBezTo>
                                  <a:cubicBezTo>
                                    <a:pt x="1249535" y="-57719"/>
                                    <a:pt x="1441170" y="16293"/>
                                    <a:pt x="1656064" y="0"/>
                                  </a:cubicBezTo>
                                  <a:cubicBezTo>
                                    <a:pt x="1870958" y="-16293"/>
                                    <a:pt x="2060424" y="5569"/>
                                    <a:pt x="2233895" y="0"/>
                                  </a:cubicBezTo>
                                  <a:cubicBezTo>
                                    <a:pt x="2463276" y="-55962"/>
                                    <a:pt x="2694598" y="148551"/>
                                    <a:pt x="2680685" y="446790"/>
                                  </a:cubicBezTo>
                                  <a:cubicBezTo>
                                    <a:pt x="2714983" y="682334"/>
                                    <a:pt x="2666869" y="781818"/>
                                    <a:pt x="2680685" y="924929"/>
                                  </a:cubicBezTo>
                                  <a:cubicBezTo>
                                    <a:pt x="2694501" y="1068040"/>
                                    <a:pt x="2627928" y="1290570"/>
                                    <a:pt x="2680685" y="1403068"/>
                                  </a:cubicBezTo>
                                  <a:cubicBezTo>
                                    <a:pt x="2733442" y="1515566"/>
                                    <a:pt x="2660295" y="1847632"/>
                                    <a:pt x="2680685" y="2011609"/>
                                  </a:cubicBezTo>
                                  <a:cubicBezTo>
                                    <a:pt x="2701075" y="2175586"/>
                                    <a:pt x="2633432" y="2346826"/>
                                    <a:pt x="2680685" y="2457148"/>
                                  </a:cubicBezTo>
                                  <a:cubicBezTo>
                                    <a:pt x="2727938" y="2567470"/>
                                    <a:pt x="2635954" y="2875830"/>
                                    <a:pt x="2680685" y="3000488"/>
                                  </a:cubicBezTo>
                                  <a:cubicBezTo>
                                    <a:pt x="2725416" y="3125146"/>
                                    <a:pt x="2675977" y="3371037"/>
                                    <a:pt x="2680685" y="3706830"/>
                                  </a:cubicBezTo>
                                  <a:cubicBezTo>
                                    <a:pt x="2709968" y="3924649"/>
                                    <a:pt x="2526401" y="4124119"/>
                                    <a:pt x="2233895" y="4153620"/>
                                  </a:cubicBezTo>
                                  <a:cubicBezTo>
                                    <a:pt x="1943968" y="4212320"/>
                                    <a:pt x="1761648" y="4106685"/>
                                    <a:pt x="1638193" y="4153620"/>
                                  </a:cubicBezTo>
                                  <a:cubicBezTo>
                                    <a:pt x="1514738" y="4200555"/>
                                    <a:pt x="1241961" y="4140775"/>
                                    <a:pt x="1078234" y="4153620"/>
                                  </a:cubicBezTo>
                                  <a:cubicBezTo>
                                    <a:pt x="914507" y="4166465"/>
                                    <a:pt x="716436" y="4148502"/>
                                    <a:pt x="446790" y="4153620"/>
                                  </a:cubicBezTo>
                                  <a:cubicBezTo>
                                    <a:pt x="189842" y="4132841"/>
                                    <a:pt x="4590" y="3891493"/>
                                    <a:pt x="0" y="3706830"/>
                                  </a:cubicBezTo>
                                  <a:cubicBezTo>
                                    <a:pt x="-16003" y="3519066"/>
                                    <a:pt x="48093" y="3403749"/>
                                    <a:pt x="0" y="3130890"/>
                                  </a:cubicBezTo>
                                  <a:cubicBezTo>
                                    <a:pt x="-48093" y="2858031"/>
                                    <a:pt x="56450" y="2805766"/>
                                    <a:pt x="0" y="2652750"/>
                                  </a:cubicBezTo>
                                  <a:cubicBezTo>
                                    <a:pt x="-56450" y="2499734"/>
                                    <a:pt x="25758" y="2309742"/>
                                    <a:pt x="0" y="2044210"/>
                                  </a:cubicBezTo>
                                  <a:cubicBezTo>
                                    <a:pt x="-25758" y="1778678"/>
                                    <a:pt x="31581" y="1733003"/>
                                    <a:pt x="0" y="1500870"/>
                                  </a:cubicBezTo>
                                  <a:cubicBezTo>
                                    <a:pt x="-31581" y="1268737"/>
                                    <a:pt x="2887" y="1206667"/>
                                    <a:pt x="0" y="1022730"/>
                                  </a:cubicBezTo>
                                  <a:cubicBezTo>
                                    <a:pt x="-2887" y="838793"/>
                                    <a:pt x="25461" y="628517"/>
                                    <a:pt x="0" y="446790"/>
                                  </a:cubicBezTo>
                                  <a:close/>
                                </a:path>
                              </a:pathLst>
                            </a:custGeom>
                            <ask:type>
                              <ask:lineSketchNon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" name="Oval 180">
                      <a:extLst>
                        <a:ext uri="{FF2B5EF4-FFF2-40B4-BE49-F238E27FC236}">
                          <a16:creationId xmlns:a16="http://schemas.microsoft.com/office/drawing/2014/main" id="{376B0AE7-ED28-7243-860C-04A58CB502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5194" y="3943699"/>
                      <a:ext cx="476725" cy="468612"/>
                    </a:xfrm>
                    <a:custGeom>
                      <a:avLst/>
                      <a:gdLst>
                        <a:gd name="connsiteX0" fmla="*/ 0 w 476725"/>
                        <a:gd name="connsiteY0" fmla="*/ 234306 h 468612"/>
                        <a:gd name="connsiteX1" fmla="*/ 238363 w 476725"/>
                        <a:gd name="connsiteY1" fmla="*/ 0 h 468612"/>
                        <a:gd name="connsiteX2" fmla="*/ 476726 w 476725"/>
                        <a:gd name="connsiteY2" fmla="*/ 234306 h 468612"/>
                        <a:gd name="connsiteX3" fmla="*/ 238363 w 476725"/>
                        <a:gd name="connsiteY3" fmla="*/ 468612 h 468612"/>
                        <a:gd name="connsiteX4" fmla="*/ 0 w 476725"/>
                        <a:gd name="connsiteY4" fmla="*/ 234306 h 468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6725" h="468612" fill="none" extrusionOk="0">
                          <a:moveTo>
                            <a:pt x="0" y="234306"/>
                          </a:moveTo>
                          <a:cubicBezTo>
                            <a:pt x="5424" y="105526"/>
                            <a:pt x="104042" y="-113"/>
                            <a:pt x="238363" y="0"/>
                          </a:cubicBezTo>
                          <a:cubicBezTo>
                            <a:pt x="371553" y="2695"/>
                            <a:pt x="473489" y="98042"/>
                            <a:pt x="476726" y="234306"/>
                          </a:cubicBezTo>
                          <a:cubicBezTo>
                            <a:pt x="468632" y="374925"/>
                            <a:pt x="371437" y="442837"/>
                            <a:pt x="238363" y="468612"/>
                          </a:cubicBezTo>
                          <a:cubicBezTo>
                            <a:pt x="98503" y="466387"/>
                            <a:pt x="11953" y="358228"/>
                            <a:pt x="0" y="234306"/>
                          </a:cubicBezTo>
                          <a:close/>
                        </a:path>
                        <a:path w="476725" h="468612" stroke="0" extrusionOk="0">
                          <a:moveTo>
                            <a:pt x="0" y="234306"/>
                          </a:moveTo>
                          <a:cubicBezTo>
                            <a:pt x="-20995" y="98712"/>
                            <a:pt x="92911" y="19003"/>
                            <a:pt x="238363" y="0"/>
                          </a:cubicBezTo>
                          <a:cubicBezTo>
                            <a:pt x="390221" y="-13853"/>
                            <a:pt x="475306" y="103296"/>
                            <a:pt x="476726" y="234306"/>
                          </a:cubicBezTo>
                          <a:cubicBezTo>
                            <a:pt x="483296" y="362456"/>
                            <a:pt x="373634" y="464701"/>
                            <a:pt x="238363" y="468612"/>
                          </a:cubicBezTo>
                          <a:cubicBezTo>
                            <a:pt x="112489" y="463095"/>
                            <a:pt x="-4079" y="357340"/>
                            <a:pt x="0" y="234306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C00000">
                            <a:tint val="66000"/>
                            <a:satMod val="160000"/>
                          </a:srgbClr>
                        </a:gs>
                        <a:gs pos="50000">
                          <a:srgbClr val="C00000">
                            <a:tint val="44500"/>
                            <a:satMod val="160000"/>
                          </a:srgbClr>
                        </a:gs>
                        <a:gs pos="100000">
                          <a:srgbClr val="C000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 w="57150">
                      <a:extLst>
                        <a:ext uri="{C807C97D-BFC1-408E-A445-0C87EB9F89A2}">
                          <ask:lineSketchStyleProps xmlns:ask="http://schemas.microsoft.com/office/drawing/2018/sketchyshapes" sd="3430082984">
                            <a:prstGeom prst="ellipse">
                              <a:avLst/>
                            </a:prstGeom>
                            <ask:type>
                              <ask:lineSketchCurved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" name="Oval 181">
                      <a:extLst>
                        <a:ext uri="{FF2B5EF4-FFF2-40B4-BE49-F238E27FC236}">
                          <a16:creationId xmlns:a16="http://schemas.microsoft.com/office/drawing/2014/main" id="{91AEC3DA-2A44-4C4A-9C43-9DE1EF63F8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03179" y="3625307"/>
                      <a:ext cx="476725" cy="468612"/>
                    </a:xfrm>
                    <a:custGeom>
                      <a:avLst/>
                      <a:gdLst>
                        <a:gd name="connsiteX0" fmla="*/ 0 w 476725"/>
                        <a:gd name="connsiteY0" fmla="*/ 234306 h 468612"/>
                        <a:gd name="connsiteX1" fmla="*/ 238363 w 476725"/>
                        <a:gd name="connsiteY1" fmla="*/ 0 h 468612"/>
                        <a:gd name="connsiteX2" fmla="*/ 476726 w 476725"/>
                        <a:gd name="connsiteY2" fmla="*/ 234306 h 468612"/>
                        <a:gd name="connsiteX3" fmla="*/ 238363 w 476725"/>
                        <a:gd name="connsiteY3" fmla="*/ 468612 h 468612"/>
                        <a:gd name="connsiteX4" fmla="*/ 0 w 476725"/>
                        <a:gd name="connsiteY4" fmla="*/ 234306 h 468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6725" h="468612" fill="none" extrusionOk="0">
                          <a:moveTo>
                            <a:pt x="0" y="234306"/>
                          </a:moveTo>
                          <a:cubicBezTo>
                            <a:pt x="5424" y="105526"/>
                            <a:pt x="104042" y="-113"/>
                            <a:pt x="238363" y="0"/>
                          </a:cubicBezTo>
                          <a:cubicBezTo>
                            <a:pt x="371553" y="2695"/>
                            <a:pt x="473489" y="98042"/>
                            <a:pt x="476726" y="234306"/>
                          </a:cubicBezTo>
                          <a:cubicBezTo>
                            <a:pt x="468632" y="374925"/>
                            <a:pt x="371437" y="442837"/>
                            <a:pt x="238363" y="468612"/>
                          </a:cubicBezTo>
                          <a:cubicBezTo>
                            <a:pt x="98503" y="466387"/>
                            <a:pt x="11953" y="358228"/>
                            <a:pt x="0" y="234306"/>
                          </a:cubicBezTo>
                          <a:close/>
                        </a:path>
                        <a:path w="476725" h="468612" stroke="0" extrusionOk="0">
                          <a:moveTo>
                            <a:pt x="0" y="234306"/>
                          </a:moveTo>
                          <a:cubicBezTo>
                            <a:pt x="-20995" y="98712"/>
                            <a:pt x="92911" y="19003"/>
                            <a:pt x="238363" y="0"/>
                          </a:cubicBezTo>
                          <a:cubicBezTo>
                            <a:pt x="390221" y="-13853"/>
                            <a:pt x="475306" y="103296"/>
                            <a:pt x="476726" y="234306"/>
                          </a:cubicBezTo>
                          <a:cubicBezTo>
                            <a:pt x="483296" y="362456"/>
                            <a:pt x="373634" y="464701"/>
                            <a:pt x="238363" y="468612"/>
                          </a:cubicBezTo>
                          <a:cubicBezTo>
                            <a:pt x="112489" y="463095"/>
                            <a:pt x="-4079" y="357340"/>
                            <a:pt x="0" y="234306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C00000">
                            <a:tint val="66000"/>
                            <a:satMod val="160000"/>
                          </a:srgbClr>
                        </a:gs>
                        <a:gs pos="50000">
                          <a:srgbClr val="C00000">
                            <a:tint val="44500"/>
                            <a:satMod val="160000"/>
                          </a:srgbClr>
                        </a:gs>
                        <a:gs pos="100000">
                          <a:srgbClr val="C000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57150">
                      <a:extLst>
                        <a:ext uri="{C807C97D-BFC1-408E-A445-0C87EB9F89A2}">
                          <ask:lineSketchStyleProps xmlns:ask="http://schemas.microsoft.com/office/drawing/2018/sketchyshapes" sd="3430082984">
                            <a:prstGeom prst="ellipse">
                              <a:avLst/>
                            </a:prstGeom>
                            <ask:type>
                              <ask:lineSketchCurved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" name="Oval 182">
                      <a:extLst>
                        <a:ext uri="{FF2B5EF4-FFF2-40B4-BE49-F238E27FC236}">
                          <a16:creationId xmlns:a16="http://schemas.microsoft.com/office/drawing/2014/main" id="{BB428C0D-B019-AC46-AC3E-69C09E6AC7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2408" y="2575862"/>
                      <a:ext cx="476725" cy="468612"/>
                    </a:xfrm>
                    <a:custGeom>
                      <a:avLst/>
                      <a:gdLst>
                        <a:gd name="connsiteX0" fmla="*/ 0 w 476725"/>
                        <a:gd name="connsiteY0" fmla="*/ 234306 h 468612"/>
                        <a:gd name="connsiteX1" fmla="*/ 238363 w 476725"/>
                        <a:gd name="connsiteY1" fmla="*/ 0 h 468612"/>
                        <a:gd name="connsiteX2" fmla="*/ 476726 w 476725"/>
                        <a:gd name="connsiteY2" fmla="*/ 234306 h 468612"/>
                        <a:gd name="connsiteX3" fmla="*/ 238363 w 476725"/>
                        <a:gd name="connsiteY3" fmla="*/ 468612 h 468612"/>
                        <a:gd name="connsiteX4" fmla="*/ 0 w 476725"/>
                        <a:gd name="connsiteY4" fmla="*/ 234306 h 468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6725" h="468612" fill="none" extrusionOk="0">
                          <a:moveTo>
                            <a:pt x="0" y="234306"/>
                          </a:moveTo>
                          <a:cubicBezTo>
                            <a:pt x="5424" y="105526"/>
                            <a:pt x="104042" y="-113"/>
                            <a:pt x="238363" y="0"/>
                          </a:cubicBezTo>
                          <a:cubicBezTo>
                            <a:pt x="371553" y="2695"/>
                            <a:pt x="473489" y="98042"/>
                            <a:pt x="476726" y="234306"/>
                          </a:cubicBezTo>
                          <a:cubicBezTo>
                            <a:pt x="468632" y="374925"/>
                            <a:pt x="371437" y="442837"/>
                            <a:pt x="238363" y="468612"/>
                          </a:cubicBezTo>
                          <a:cubicBezTo>
                            <a:pt x="98503" y="466387"/>
                            <a:pt x="11953" y="358228"/>
                            <a:pt x="0" y="234306"/>
                          </a:cubicBezTo>
                          <a:close/>
                        </a:path>
                        <a:path w="476725" h="468612" stroke="0" extrusionOk="0">
                          <a:moveTo>
                            <a:pt x="0" y="234306"/>
                          </a:moveTo>
                          <a:cubicBezTo>
                            <a:pt x="-20995" y="98712"/>
                            <a:pt x="92911" y="19003"/>
                            <a:pt x="238363" y="0"/>
                          </a:cubicBezTo>
                          <a:cubicBezTo>
                            <a:pt x="390221" y="-13853"/>
                            <a:pt x="475306" y="103296"/>
                            <a:pt x="476726" y="234306"/>
                          </a:cubicBezTo>
                          <a:cubicBezTo>
                            <a:pt x="483296" y="362456"/>
                            <a:pt x="373634" y="464701"/>
                            <a:pt x="238363" y="468612"/>
                          </a:cubicBezTo>
                          <a:cubicBezTo>
                            <a:pt x="112489" y="463095"/>
                            <a:pt x="-4079" y="357340"/>
                            <a:pt x="0" y="234306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C00000">
                            <a:tint val="66000"/>
                            <a:satMod val="160000"/>
                          </a:srgbClr>
                        </a:gs>
                        <a:gs pos="50000">
                          <a:srgbClr val="C00000">
                            <a:tint val="44500"/>
                            <a:satMod val="160000"/>
                          </a:srgbClr>
                        </a:gs>
                        <a:gs pos="100000">
                          <a:srgbClr val="C0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  <a:ln w="57150">
                      <a:extLst>
                        <a:ext uri="{C807C97D-BFC1-408E-A445-0C87EB9F89A2}">
                          <ask:lineSketchStyleProps xmlns:ask="http://schemas.microsoft.com/office/drawing/2018/sketchyshapes" sd="3430082984">
                            <a:prstGeom prst="ellipse">
                              <a:avLst/>
                            </a:prstGeom>
                            <ask:type>
                              <ask:lineSketchCurved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" name="Oval 183">
                      <a:extLst>
                        <a:ext uri="{FF2B5EF4-FFF2-40B4-BE49-F238E27FC236}">
                          <a16:creationId xmlns:a16="http://schemas.microsoft.com/office/drawing/2014/main" id="{40295DA2-826D-294D-9062-C4C6E37625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07651" y="2960388"/>
                      <a:ext cx="476725" cy="468612"/>
                    </a:xfrm>
                    <a:custGeom>
                      <a:avLst/>
                      <a:gdLst>
                        <a:gd name="connsiteX0" fmla="*/ 0 w 476725"/>
                        <a:gd name="connsiteY0" fmla="*/ 234306 h 468612"/>
                        <a:gd name="connsiteX1" fmla="*/ 238363 w 476725"/>
                        <a:gd name="connsiteY1" fmla="*/ 0 h 468612"/>
                        <a:gd name="connsiteX2" fmla="*/ 476726 w 476725"/>
                        <a:gd name="connsiteY2" fmla="*/ 234306 h 468612"/>
                        <a:gd name="connsiteX3" fmla="*/ 238363 w 476725"/>
                        <a:gd name="connsiteY3" fmla="*/ 468612 h 468612"/>
                        <a:gd name="connsiteX4" fmla="*/ 0 w 476725"/>
                        <a:gd name="connsiteY4" fmla="*/ 234306 h 468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6725" h="468612" fill="none" extrusionOk="0">
                          <a:moveTo>
                            <a:pt x="0" y="234306"/>
                          </a:moveTo>
                          <a:cubicBezTo>
                            <a:pt x="5424" y="105526"/>
                            <a:pt x="104042" y="-113"/>
                            <a:pt x="238363" y="0"/>
                          </a:cubicBezTo>
                          <a:cubicBezTo>
                            <a:pt x="371553" y="2695"/>
                            <a:pt x="473489" y="98042"/>
                            <a:pt x="476726" y="234306"/>
                          </a:cubicBezTo>
                          <a:cubicBezTo>
                            <a:pt x="468632" y="374925"/>
                            <a:pt x="371437" y="442837"/>
                            <a:pt x="238363" y="468612"/>
                          </a:cubicBezTo>
                          <a:cubicBezTo>
                            <a:pt x="98503" y="466387"/>
                            <a:pt x="11953" y="358228"/>
                            <a:pt x="0" y="234306"/>
                          </a:cubicBezTo>
                          <a:close/>
                        </a:path>
                        <a:path w="476725" h="468612" stroke="0" extrusionOk="0">
                          <a:moveTo>
                            <a:pt x="0" y="234306"/>
                          </a:moveTo>
                          <a:cubicBezTo>
                            <a:pt x="-20995" y="98712"/>
                            <a:pt x="92911" y="19003"/>
                            <a:pt x="238363" y="0"/>
                          </a:cubicBezTo>
                          <a:cubicBezTo>
                            <a:pt x="390221" y="-13853"/>
                            <a:pt x="475306" y="103296"/>
                            <a:pt x="476726" y="234306"/>
                          </a:cubicBezTo>
                          <a:cubicBezTo>
                            <a:pt x="483296" y="362456"/>
                            <a:pt x="373634" y="464701"/>
                            <a:pt x="238363" y="468612"/>
                          </a:cubicBezTo>
                          <a:cubicBezTo>
                            <a:pt x="112489" y="463095"/>
                            <a:pt x="-4079" y="357340"/>
                            <a:pt x="0" y="234306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C00000">
                            <a:tint val="66000"/>
                            <a:satMod val="160000"/>
                          </a:srgbClr>
                        </a:gs>
                        <a:gs pos="50000">
                          <a:srgbClr val="C00000">
                            <a:tint val="44500"/>
                            <a:satMod val="160000"/>
                          </a:srgbClr>
                        </a:gs>
                        <a:gs pos="100000">
                          <a:srgbClr val="C00000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  <a:ln w="57150">
                      <a:extLst>
                        <a:ext uri="{C807C97D-BFC1-408E-A445-0C87EB9F89A2}">
                          <ask:lineSketchStyleProps xmlns:ask="http://schemas.microsoft.com/office/drawing/2018/sketchyshapes" sd="3430082984">
                            <a:prstGeom prst="ellipse">
                              <a:avLst/>
                            </a:prstGeom>
                            <ask:type>
                              <ask:lineSketchCurved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" name="Oval 184">
                      <a:extLst>
                        <a:ext uri="{FF2B5EF4-FFF2-40B4-BE49-F238E27FC236}">
                          <a16:creationId xmlns:a16="http://schemas.microsoft.com/office/drawing/2014/main" id="{44DDB674-3217-2F4B-969E-09D15F90FF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7274" y="3278780"/>
                      <a:ext cx="476725" cy="468612"/>
                    </a:xfrm>
                    <a:custGeom>
                      <a:avLst/>
                      <a:gdLst>
                        <a:gd name="connsiteX0" fmla="*/ 0 w 476725"/>
                        <a:gd name="connsiteY0" fmla="*/ 234306 h 468612"/>
                        <a:gd name="connsiteX1" fmla="*/ 238363 w 476725"/>
                        <a:gd name="connsiteY1" fmla="*/ 0 h 468612"/>
                        <a:gd name="connsiteX2" fmla="*/ 476726 w 476725"/>
                        <a:gd name="connsiteY2" fmla="*/ 234306 h 468612"/>
                        <a:gd name="connsiteX3" fmla="*/ 238363 w 476725"/>
                        <a:gd name="connsiteY3" fmla="*/ 468612 h 468612"/>
                        <a:gd name="connsiteX4" fmla="*/ 0 w 476725"/>
                        <a:gd name="connsiteY4" fmla="*/ 234306 h 468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6725" h="468612" fill="none" extrusionOk="0">
                          <a:moveTo>
                            <a:pt x="0" y="234306"/>
                          </a:moveTo>
                          <a:cubicBezTo>
                            <a:pt x="5424" y="105526"/>
                            <a:pt x="104042" y="-113"/>
                            <a:pt x="238363" y="0"/>
                          </a:cubicBezTo>
                          <a:cubicBezTo>
                            <a:pt x="371553" y="2695"/>
                            <a:pt x="473489" y="98042"/>
                            <a:pt x="476726" y="234306"/>
                          </a:cubicBezTo>
                          <a:cubicBezTo>
                            <a:pt x="468632" y="374925"/>
                            <a:pt x="371437" y="442837"/>
                            <a:pt x="238363" y="468612"/>
                          </a:cubicBezTo>
                          <a:cubicBezTo>
                            <a:pt x="98503" y="466387"/>
                            <a:pt x="11953" y="358228"/>
                            <a:pt x="0" y="234306"/>
                          </a:cubicBezTo>
                          <a:close/>
                        </a:path>
                        <a:path w="476725" h="468612" stroke="0" extrusionOk="0">
                          <a:moveTo>
                            <a:pt x="0" y="234306"/>
                          </a:moveTo>
                          <a:cubicBezTo>
                            <a:pt x="-20995" y="98712"/>
                            <a:pt x="92911" y="19003"/>
                            <a:pt x="238363" y="0"/>
                          </a:cubicBezTo>
                          <a:cubicBezTo>
                            <a:pt x="390221" y="-13853"/>
                            <a:pt x="475306" y="103296"/>
                            <a:pt x="476726" y="234306"/>
                          </a:cubicBezTo>
                          <a:cubicBezTo>
                            <a:pt x="483296" y="362456"/>
                            <a:pt x="373634" y="464701"/>
                            <a:pt x="238363" y="468612"/>
                          </a:cubicBezTo>
                          <a:cubicBezTo>
                            <a:pt x="112489" y="463095"/>
                            <a:pt x="-4079" y="357340"/>
                            <a:pt x="0" y="234306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C00000">
                            <a:tint val="66000"/>
                            <a:satMod val="160000"/>
                          </a:srgbClr>
                        </a:gs>
                        <a:gs pos="50000">
                          <a:srgbClr val="C00000">
                            <a:tint val="44500"/>
                            <a:satMod val="160000"/>
                          </a:srgbClr>
                        </a:gs>
                        <a:gs pos="100000">
                          <a:srgbClr val="C0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  <a:ln w="57150">
                      <a:extLst>
                        <a:ext uri="{C807C97D-BFC1-408E-A445-0C87EB9F89A2}">
                          <ask:lineSketchStyleProps xmlns:ask="http://schemas.microsoft.com/office/drawing/2018/sketchyshapes" sd="3430082984">
                            <a:prstGeom prst="ellipse">
                              <a:avLst/>
                            </a:prstGeom>
                            <ask:type>
                              <ask:lineSketchCurved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5" name="Rectangle 54">
                        <a:extLst>
                          <a:ext uri="{FF2B5EF4-FFF2-40B4-BE49-F238E27FC236}">
                            <a16:creationId xmlns:a16="http://schemas.microsoft.com/office/drawing/2014/main" id="{EA409269-F9F0-4947-8D85-68AC1A3E41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0724" y="3858907"/>
                        <a:ext cx="584584" cy="53476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>
                  <p:sp>
                    <p:nvSpPr>
                      <p:cNvPr id="55" name="Rectangle 54">
                        <a:extLst>
                          <a:ext uri="{FF2B5EF4-FFF2-40B4-BE49-F238E27FC236}">
                            <a16:creationId xmlns:a16="http://schemas.microsoft.com/office/drawing/2014/main" id="{EA409269-F9F0-4947-8D85-68AC1A3E41F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0724" y="3858907"/>
                        <a:ext cx="584584" cy="534762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383" b="-1860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03CFD24A-725C-2841-A13E-231091BEBCB8}"/>
                      </a:ext>
                    </a:extLst>
                  </p:cNvPr>
                  <p:cNvSpPr/>
                  <p:nvPr/>
                </p:nvSpPr>
                <p:spPr>
                  <a:xfrm>
                    <a:off x="2435523" y="2126550"/>
                    <a:ext cx="161582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halkboard SE" panose="03050602040202020205" pitchFamily="66" charset="77"/>
                        <a:ea typeface="Permanent Marker"/>
                        <a:cs typeface="Permanent Marker"/>
                        <a:sym typeface="Permanent Marker"/>
                      </a:rPr>
                      <a:t>Generator</a:t>
                    </a:r>
                    <a:endPara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halkboard SE" panose="03050602040202020205" pitchFamily="66" charset="77"/>
                    </a:endParaRPr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6C8B0D80-6FAD-2249-8DF7-9EE0C5CF746D}"/>
                      </a:ext>
                    </a:extLst>
                  </p:cNvPr>
                  <p:cNvSpPr/>
                  <p:nvPr/>
                </p:nvSpPr>
                <p:spPr>
                  <a:xfrm>
                    <a:off x="4932802" y="4693458"/>
                    <a:ext cx="1576201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halkboard SE" panose="03050602040202020205" pitchFamily="66" charset="77"/>
                        <a:ea typeface="Permanent Marker"/>
                        <a:cs typeface="Permanent Marker"/>
                        <a:sym typeface="Permanent Marker"/>
                      </a:rPr>
                      <a:t>Fake data</a:t>
                    </a:r>
                    <a:endPara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halkboard SE" panose="03050602040202020205" pitchFamily="66" charset="77"/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8" name="Rectangle 37">
                        <a:extLst>
                          <a:ext uri="{FF2B5EF4-FFF2-40B4-BE49-F238E27FC236}">
                            <a16:creationId xmlns:a16="http://schemas.microsoft.com/office/drawing/2014/main" id="{852FB90E-6BD8-484B-9121-E040CAA4E8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1359" y="5237830"/>
                        <a:ext cx="1827423" cy="52322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>
                  <p:sp>
                    <p:nvSpPr>
                      <p:cNvPr id="38" name="Rectangle 37">
                        <a:extLst>
                          <a:ext uri="{FF2B5EF4-FFF2-40B4-BE49-F238E27FC236}">
                            <a16:creationId xmlns:a16="http://schemas.microsoft.com/office/drawing/2014/main" id="{852FB90E-6BD8-484B-9121-E040CAA4E8A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21359" y="5237830"/>
                        <a:ext cx="1827423" cy="523220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r="-1389" b="-1904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pic>
                <p:nvPicPr>
                  <p:cNvPr id="59" name="Google Shape;133;p17">
                    <a:extLst>
                      <a:ext uri="{FF2B5EF4-FFF2-40B4-BE49-F238E27FC236}">
                        <a16:creationId xmlns:a16="http://schemas.microsoft.com/office/drawing/2014/main" id="{2010DFDD-B69E-5D40-BB77-0B4E77D51E5F}"/>
                      </a:ext>
                    </a:extLst>
                  </p:cNvPr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6967921" y="3464377"/>
                    <a:ext cx="2666484" cy="1127269"/>
                  </a:xfrm>
                  <a:prstGeom prst="rect">
                    <a:avLst/>
                  </a:prstGeom>
                  <a:noFill/>
                  <a:ln w="19050" cap="flat" cmpd="sng">
                    <a:solidFill>
                      <a:srgbClr val="FF99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pic>
            </p:grpSp>
          </p:grp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B2F390E-D393-6E4B-976B-092D24C03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82608" y="4037257"/>
                <a:ext cx="2795135" cy="2432948"/>
              </a:xfrm>
              <a:prstGeom prst="rect">
                <a:avLst/>
              </a:prstGeom>
            </p:spPr>
          </p:pic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347121-9302-AC43-AED5-A068140F8ECF}"/>
              </a:ext>
            </a:extLst>
          </p:cNvPr>
          <p:cNvSpPr/>
          <p:nvPr/>
        </p:nvSpPr>
        <p:spPr>
          <a:xfrm>
            <a:off x="6946934" y="6104466"/>
            <a:ext cx="2687471" cy="1608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052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Evaluating GANs: </a:t>
            </a: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Fréchet Inception Distance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00714D1-35F1-D74E-8F60-166FD2CB4C6F}"/>
              </a:ext>
            </a:extLst>
          </p:cNvPr>
          <p:cNvGrpSpPr/>
          <p:nvPr/>
        </p:nvGrpSpPr>
        <p:grpSpPr>
          <a:xfrm>
            <a:off x="-4317977" y="826290"/>
            <a:ext cx="9334538" cy="5574510"/>
            <a:chOff x="343205" y="895695"/>
            <a:chExt cx="9334538" cy="557451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2D9DEB0-2DB6-4544-AA31-53DFF72B53F7}"/>
                </a:ext>
              </a:extLst>
            </p:cNvPr>
            <p:cNvSpPr/>
            <p:nvPr/>
          </p:nvSpPr>
          <p:spPr>
            <a:xfrm>
              <a:off x="4857480" y="895695"/>
              <a:ext cx="157780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  <a:ea typeface="Permanent Marker"/>
                  <a:cs typeface="Permanent Marker"/>
                  <a:sym typeface="Permanent Marker"/>
                </a:rPr>
                <a:t>Real data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A7187B-1F65-B647-AA68-DF405BABA86C}"/>
                </a:ext>
              </a:extLst>
            </p:cNvPr>
            <p:cNvGrpSpPr/>
            <p:nvPr/>
          </p:nvGrpSpPr>
          <p:grpSpPr>
            <a:xfrm>
              <a:off x="343205" y="1440093"/>
              <a:ext cx="9334538" cy="5030112"/>
              <a:chOff x="343205" y="1440093"/>
              <a:chExt cx="9334538" cy="5030112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F867DE71-0A0B-5548-BE17-4E03536D43D2}"/>
                  </a:ext>
                </a:extLst>
              </p:cNvPr>
              <p:cNvSpPr/>
              <p:nvPr/>
            </p:nvSpPr>
            <p:spPr>
              <a:xfrm>
                <a:off x="5720903" y="1520774"/>
                <a:ext cx="734766" cy="768677"/>
              </a:xfrm>
              <a:prstGeom prst="roundRect">
                <a:avLst/>
              </a:prstGeom>
              <a:gradFill flip="none" rotWithShape="1">
                <a:gsLst>
                  <a:gs pos="0">
                    <a:srgbClr val="92D050">
                      <a:tint val="66000"/>
                      <a:satMod val="160000"/>
                    </a:srgbClr>
                  </a:gs>
                  <a:gs pos="50000">
                    <a:srgbClr val="92D050">
                      <a:tint val="44500"/>
                      <a:satMod val="160000"/>
                    </a:srgbClr>
                  </a:gs>
                  <a:gs pos="100000">
                    <a:srgbClr val="92D05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289523"/>
                          <a:gd name="connsiteY0" fmla="*/ 128115 h 768677"/>
                          <a:gd name="connsiteX1" fmla="*/ 128115 w 2289523"/>
                          <a:gd name="connsiteY1" fmla="*/ 0 h 768677"/>
                          <a:gd name="connsiteX2" fmla="*/ 656771 w 2289523"/>
                          <a:gd name="connsiteY2" fmla="*/ 0 h 768677"/>
                          <a:gd name="connsiteX3" fmla="*/ 1124429 w 2289523"/>
                          <a:gd name="connsiteY3" fmla="*/ 0 h 768677"/>
                          <a:gd name="connsiteX4" fmla="*/ 1673418 w 2289523"/>
                          <a:gd name="connsiteY4" fmla="*/ 0 h 768677"/>
                          <a:gd name="connsiteX5" fmla="*/ 2161408 w 2289523"/>
                          <a:gd name="connsiteY5" fmla="*/ 0 h 768677"/>
                          <a:gd name="connsiteX6" fmla="*/ 2289523 w 2289523"/>
                          <a:gd name="connsiteY6" fmla="*/ 128115 h 768677"/>
                          <a:gd name="connsiteX7" fmla="*/ 2289523 w 2289523"/>
                          <a:gd name="connsiteY7" fmla="*/ 640562 h 768677"/>
                          <a:gd name="connsiteX8" fmla="*/ 2161408 w 2289523"/>
                          <a:gd name="connsiteY8" fmla="*/ 768677 h 768677"/>
                          <a:gd name="connsiteX9" fmla="*/ 1612419 w 2289523"/>
                          <a:gd name="connsiteY9" fmla="*/ 768677 h 768677"/>
                          <a:gd name="connsiteX10" fmla="*/ 1083763 w 2289523"/>
                          <a:gd name="connsiteY10" fmla="*/ 768677 h 768677"/>
                          <a:gd name="connsiteX11" fmla="*/ 616105 w 2289523"/>
                          <a:gd name="connsiteY11" fmla="*/ 768677 h 768677"/>
                          <a:gd name="connsiteX12" fmla="*/ 128115 w 2289523"/>
                          <a:gd name="connsiteY12" fmla="*/ 768677 h 768677"/>
                          <a:gd name="connsiteX13" fmla="*/ 0 w 2289523"/>
                          <a:gd name="connsiteY13" fmla="*/ 640562 h 768677"/>
                          <a:gd name="connsiteX14" fmla="*/ 0 w 2289523"/>
                          <a:gd name="connsiteY14" fmla="*/ 128115 h 7686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289523" h="768677" fill="none" extrusionOk="0">
                            <a:moveTo>
                              <a:pt x="0" y="128115"/>
                            </a:moveTo>
                            <a:cubicBezTo>
                              <a:pt x="-5607" y="45929"/>
                              <a:pt x="57630" y="-3670"/>
                              <a:pt x="128115" y="0"/>
                            </a:cubicBezTo>
                            <a:cubicBezTo>
                              <a:pt x="320759" y="-44133"/>
                              <a:pt x="511352" y="63266"/>
                              <a:pt x="656771" y="0"/>
                            </a:cubicBezTo>
                            <a:cubicBezTo>
                              <a:pt x="802190" y="-63266"/>
                              <a:pt x="1011614" y="47640"/>
                              <a:pt x="1124429" y="0"/>
                            </a:cubicBezTo>
                            <a:cubicBezTo>
                              <a:pt x="1237244" y="-47640"/>
                              <a:pt x="1410201" y="49370"/>
                              <a:pt x="1673418" y="0"/>
                            </a:cubicBezTo>
                            <a:cubicBezTo>
                              <a:pt x="1936635" y="-49370"/>
                              <a:pt x="1941903" y="40522"/>
                              <a:pt x="2161408" y="0"/>
                            </a:cubicBezTo>
                            <a:cubicBezTo>
                              <a:pt x="2240141" y="15794"/>
                              <a:pt x="2278415" y="63217"/>
                              <a:pt x="2289523" y="128115"/>
                            </a:cubicBezTo>
                            <a:cubicBezTo>
                              <a:pt x="2300866" y="237200"/>
                              <a:pt x="2251015" y="502718"/>
                              <a:pt x="2289523" y="640562"/>
                            </a:cubicBezTo>
                            <a:cubicBezTo>
                              <a:pt x="2290850" y="707235"/>
                              <a:pt x="2239549" y="776662"/>
                              <a:pt x="2161408" y="768677"/>
                            </a:cubicBezTo>
                            <a:cubicBezTo>
                              <a:pt x="1956881" y="833350"/>
                              <a:pt x="1883679" y="754784"/>
                              <a:pt x="1612419" y="768677"/>
                            </a:cubicBezTo>
                            <a:cubicBezTo>
                              <a:pt x="1341159" y="782570"/>
                              <a:pt x="1198178" y="716211"/>
                              <a:pt x="1083763" y="768677"/>
                            </a:cubicBezTo>
                            <a:cubicBezTo>
                              <a:pt x="969348" y="821143"/>
                              <a:pt x="809950" y="731774"/>
                              <a:pt x="616105" y="768677"/>
                            </a:cubicBezTo>
                            <a:cubicBezTo>
                              <a:pt x="422260" y="805580"/>
                              <a:pt x="288567" y="764541"/>
                              <a:pt x="128115" y="768677"/>
                            </a:cubicBezTo>
                            <a:cubicBezTo>
                              <a:pt x="45503" y="780678"/>
                              <a:pt x="-6130" y="724436"/>
                              <a:pt x="0" y="640562"/>
                            </a:cubicBezTo>
                            <a:cubicBezTo>
                              <a:pt x="-36047" y="490331"/>
                              <a:pt x="15562" y="285171"/>
                              <a:pt x="0" y="128115"/>
                            </a:cubicBezTo>
                            <a:close/>
                          </a:path>
                          <a:path w="2289523" h="768677" stroke="0" extrusionOk="0">
                            <a:moveTo>
                              <a:pt x="0" y="128115"/>
                            </a:moveTo>
                            <a:cubicBezTo>
                              <a:pt x="-11812" y="50073"/>
                              <a:pt x="49504" y="2948"/>
                              <a:pt x="128115" y="0"/>
                            </a:cubicBezTo>
                            <a:cubicBezTo>
                              <a:pt x="370254" y="-49761"/>
                              <a:pt x="541440" y="16639"/>
                              <a:pt x="677104" y="0"/>
                            </a:cubicBezTo>
                            <a:cubicBezTo>
                              <a:pt x="812768" y="-16639"/>
                              <a:pt x="1058298" y="38065"/>
                              <a:pt x="1165094" y="0"/>
                            </a:cubicBezTo>
                            <a:cubicBezTo>
                              <a:pt x="1271890" y="-38065"/>
                              <a:pt x="1426058" y="261"/>
                              <a:pt x="1632752" y="0"/>
                            </a:cubicBezTo>
                            <a:cubicBezTo>
                              <a:pt x="1839446" y="-261"/>
                              <a:pt x="1944835" y="18753"/>
                              <a:pt x="2161408" y="0"/>
                            </a:cubicBezTo>
                            <a:cubicBezTo>
                              <a:pt x="2238373" y="-12778"/>
                              <a:pt x="2269410" y="54279"/>
                              <a:pt x="2289523" y="128115"/>
                            </a:cubicBezTo>
                            <a:cubicBezTo>
                              <a:pt x="2340303" y="340807"/>
                              <a:pt x="2243925" y="458675"/>
                              <a:pt x="2289523" y="640562"/>
                            </a:cubicBezTo>
                            <a:cubicBezTo>
                              <a:pt x="2284812" y="719111"/>
                              <a:pt x="2231120" y="767467"/>
                              <a:pt x="2161408" y="768677"/>
                            </a:cubicBezTo>
                            <a:cubicBezTo>
                              <a:pt x="1967975" y="791824"/>
                              <a:pt x="1850555" y="741153"/>
                              <a:pt x="1693751" y="768677"/>
                            </a:cubicBezTo>
                            <a:cubicBezTo>
                              <a:pt x="1536947" y="796201"/>
                              <a:pt x="1391982" y="715345"/>
                              <a:pt x="1185427" y="768677"/>
                            </a:cubicBezTo>
                            <a:cubicBezTo>
                              <a:pt x="978872" y="822009"/>
                              <a:pt x="940074" y="740093"/>
                              <a:pt x="697437" y="768677"/>
                            </a:cubicBezTo>
                            <a:cubicBezTo>
                              <a:pt x="454800" y="797261"/>
                              <a:pt x="370867" y="715539"/>
                              <a:pt x="128115" y="768677"/>
                            </a:cubicBezTo>
                            <a:cubicBezTo>
                              <a:pt x="60705" y="764524"/>
                              <a:pt x="-6379" y="708852"/>
                              <a:pt x="0" y="640562"/>
                            </a:cubicBezTo>
                            <a:cubicBezTo>
                              <a:pt x="-59190" y="425762"/>
                              <a:pt x="47645" y="246353"/>
                              <a:pt x="0" y="128115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551388E5-9DD3-2044-B078-B5013A6A9F6A}"/>
                      </a:ext>
                    </a:extLst>
                  </p:cNvPr>
                  <p:cNvSpPr/>
                  <p:nvPr/>
                </p:nvSpPr>
                <p:spPr>
                  <a:xfrm>
                    <a:off x="5739780" y="1597300"/>
                    <a:ext cx="72654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err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551388E5-9DD3-2044-B078-B5013A6A9F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9780" y="1597300"/>
                    <a:ext cx="726545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5085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9" name="Google Shape;133;p17">
                <a:extLst>
                  <a:ext uri="{FF2B5EF4-FFF2-40B4-BE49-F238E27FC236}">
                    <a16:creationId xmlns:a16="http://schemas.microsoft.com/office/drawing/2014/main" id="{0253CA88-7C08-C341-BAAA-EE4AC3DE7A69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946934" y="1440093"/>
                <a:ext cx="2666484" cy="1127269"/>
              </a:xfrm>
              <a:prstGeom prst="rect">
                <a:avLst/>
              </a:prstGeom>
              <a:noFill/>
              <a:ln w="19050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3BA3809-6464-534E-A2F2-223A4EEF3E71}"/>
                  </a:ext>
                </a:extLst>
              </p:cNvPr>
              <p:cNvGrpSpPr/>
              <p:nvPr/>
            </p:nvGrpSpPr>
            <p:grpSpPr>
              <a:xfrm>
                <a:off x="343205" y="1469314"/>
                <a:ext cx="9291200" cy="3634500"/>
                <a:chOff x="343205" y="2140836"/>
                <a:chExt cx="9291200" cy="3634500"/>
              </a:xfrm>
            </p:grpSpPr>
            <p:sp>
              <p:nvSpPr>
                <p:cNvPr id="46" name="Rounded Rectangle 49">
                  <a:extLst>
                    <a:ext uri="{FF2B5EF4-FFF2-40B4-BE49-F238E27FC236}">
                      <a16:creationId xmlns:a16="http://schemas.microsoft.com/office/drawing/2014/main" id="{350BF020-C234-5A40-A310-6E448458C51D}"/>
                    </a:ext>
                  </a:extLst>
                </p:cNvPr>
                <p:cNvSpPr/>
                <p:nvPr/>
              </p:nvSpPr>
              <p:spPr>
                <a:xfrm>
                  <a:off x="792992" y="3716549"/>
                  <a:ext cx="760048" cy="789655"/>
                </a:xfrm>
                <a:custGeom>
                  <a:avLst/>
                  <a:gdLst>
                    <a:gd name="connsiteX0" fmla="*/ 0 w 760048"/>
                    <a:gd name="connsiteY0" fmla="*/ 126677 h 789655"/>
                    <a:gd name="connsiteX1" fmla="*/ 126677 w 760048"/>
                    <a:gd name="connsiteY1" fmla="*/ 0 h 789655"/>
                    <a:gd name="connsiteX2" fmla="*/ 633371 w 760048"/>
                    <a:gd name="connsiteY2" fmla="*/ 0 h 789655"/>
                    <a:gd name="connsiteX3" fmla="*/ 760048 w 760048"/>
                    <a:gd name="connsiteY3" fmla="*/ 126677 h 789655"/>
                    <a:gd name="connsiteX4" fmla="*/ 760048 w 760048"/>
                    <a:gd name="connsiteY4" fmla="*/ 662978 h 789655"/>
                    <a:gd name="connsiteX5" fmla="*/ 633371 w 760048"/>
                    <a:gd name="connsiteY5" fmla="*/ 789655 h 789655"/>
                    <a:gd name="connsiteX6" fmla="*/ 126677 w 760048"/>
                    <a:gd name="connsiteY6" fmla="*/ 789655 h 789655"/>
                    <a:gd name="connsiteX7" fmla="*/ 0 w 760048"/>
                    <a:gd name="connsiteY7" fmla="*/ 662978 h 789655"/>
                    <a:gd name="connsiteX8" fmla="*/ 0 w 760048"/>
                    <a:gd name="connsiteY8" fmla="*/ 126677 h 789655"/>
                    <a:gd name="connsiteX0" fmla="*/ 0 w 760048"/>
                    <a:gd name="connsiteY0" fmla="*/ 126677 h 789655"/>
                    <a:gd name="connsiteX1" fmla="*/ 126677 w 760048"/>
                    <a:gd name="connsiteY1" fmla="*/ 0 h 789655"/>
                    <a:gd name="connsiteX2" fmla="*/ 633371 w 760048"/>
                    <a:gd name="connsiteY2" fmla="*/ 0 h 789655"/>
                    <a:gd name="connsiteX3" fmla="*/ 760048 w 760048"/>
                    <a:gd name="connsiteY3" fmla="*/ 126677 h 789655"/>
                    <a:gd name="connsiteX4" fmla="*/ 760048 w 760048"/>
                    <a:gd name="connsiteY4" fmla="*/ 662978 h 789655"/>
                    <a:gd name="connsiteX5" fmla="*/ 633371 w 760048"/>
                    <a:gd name="connsiteY5" fmla="*/ 789655 h 789655"/>
                    <a:gd name="connsiteX6" fmla="*/ 126677 w 760048"/>
                    <a:gd name="connsiteY6" fmla="*/ 789655 h 789655"/>
                    <a:gd name="connsiteX7" fmla="*/ 0 w 760048"/>
                    <a:gd name="connsiteY7" fmla="*/ 662978 h 789655"/>
                    <a:gd name="connsiteX8" fmla="*/ 0 w 760048"/>
                    <a:gd name="connsiteY8" fmla="*/ 126677 h 78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0048" h="789655" fill="none" extrusionOk="0">
                      <a:moveTo>
                        <a:pt x="0" y="126677"/>
                      </a:moveTo>
                      <a:cubicBezTo>
                        <a:pt x="15416" y="55674"/>
                        <a:pt x="67858" y="-6705"/>
                        <a:pt x="126677" y="0"/>
                      </a:cubicBezTo>
                      <a:cubicBezTo>
                        <a:pt x="359250" y="-17955"/>
                        <a:pt x="420858" y="-23801"/>
                        <a:pt x="633371" y="0"/>
                      </a:cubicBezTo>
                      <a:cubicBezTo>
                        <a:pt x="720993" y="-8518"/>
                        <a:pt x="774299" y="58830"/>
                        <a:pt x="760048" y="126677"/>
                      </a:cubicBezTo>
                      <a:cubicBezTo>
                        <a:pt x="750946" y="247684"/>
                        <a:pt x="758977" y="382912"/>
                        <a:pt x="760048" y="662978"/>
                      </a:cubicBezTo>
                      <a:cubicBezTo>
                        <a:pt x="766852" y="743084"/>
                        <a:pt x="700698" y="783299"/>
                        <a:pt x="633371" y="789655"/>
                      </a:cubicBezTo>
                      <a:cubicBezTo>
                        <a:pt x="420723" y="802290"/>
                        <a:pt x="343680" y="782544"/>
                        <a:pt x="126677" y="789655"/>
                      </a:cubicBezTo>
                      <a:cubicBezTo>
                        <a:pt x="37021" y="791418"/>
                        <a:pt x="4168" y="734190"/>
                        <a:pt x="0" y="662978"/>
                      </a:cubicBezTo>
                      <a:cubicBezTo>
                        <a:pt x="-541" y="508545"/>
                        <a:pt x="-20876" y="250685"/>
                        <a:pt x="0" y="126677"/>
                      </a:cubicBezTo>
                      <a:close/>
                    </a:path>
                    <a:path w="760048" h="789655" stroke="0" extrusionOk="0">
                      <a:moveTo>
                        <a:pt x="0" y="126677"/>
                      </a:moveTo>
                      <a:cubicBezTo>
                        <a:pt x="-1950" y="60683"/>
                        <a:pt x="59588" y="13625"/>
                        <a:pt x="126677" y="0"/>
                      </a:cubicBezTo>
                      <a:cubicBezTo>
                        <a:pt x="335677" y="-29793"/>
                        <a:pt x="423266" y="-21720"/>
                        <a:pt x="633371" y="0"/>
                      </a:cubicBezTo>
                      <a:cubicBezTo>
                        <a:pt x="722432" y="-3879"/>
                        <a:pt x="776950" y="41649"/>
                        <a:pt x="760048" y="126677"/>
                      </a:cubicBezTo>
                      <a:cubicBezTo>
                        <a:pt x="768527" y="352437"/>
                        <a:pt x="770770" y="475640"/>
                        <a:pt x="760048" y="662978"/>
                      </a:cubicBezTo>
                      <a:cubicBezTo>
                        <a:pt x="753097" y="718015"/>
                        <a:pt x="690904" y="790648"/>
                        <a:pt x="633371" y="789655"/>
                      </a:cubicBezTo>
                      <a:cubicBezTo>
                        <a:pt x="422896" y="796501"/>
                        <a:pt x="334711" y="790030"/>
                        <a:pt x="126677" y="789655"/>
                      </a:cubicBezTo>
                      <a:cubicBezTo>
                        <a:pt x="65821" y="789779"/>
                        <a:pt x="-9859" y="710163"/>
                        <a:pt x="0" y="662978"/>
                      </a:cubicBezTo>
                      <a:cubicBezTo>
                        <a:pt x="-35141" y="544203"/>
                        <a:pt x="-10939" y="348633"/>
                        <a:pt x="0" y="126677"/>
                      </a:cubicBezTo>
                      <a:close/>
                    </a:path>
                    <a:path w="760048" h="789655" fill="none" stroke="0" extrusionOk="0">
                      <a:moveTo>
                        <a:pt x="0" y="126677"/>
                      </a:moveTo>
                      <a:cubicBezTo>
                        <a:pt x="944" y="56530"/>
                        <a:pt x="74531" y="6950"/>
                        <a:pt x="126677" y="0"/>
                      </a:cubicBezTo>
                      <a:cubicBezTo>
                        <a:pt x="355602" y="-8000"/>
                        <a:pt x="407640" y="-18382"/>
                        <a:pt x="633371" y="0"/>
                      </a:cubicBezTo>
                      <a:cubicBezTo>
                        <a:pt x="713877" y="-372"/>
                        <a:pt x="758159" y="70685"/>
                        <a:pt x="760048" y="126677"/>
                      </a:cubicBezTo>
                      <a:cubicBezTo>
                        <a:pt x="754655" y="246567"/>
                        <a:pt x="744468" y="389512"/>
                        <a:pt x="760048" y="662978"/>
                      </a:cubicBezTo>
                      <a:cubicBezTo>
                        <a:pt x="754411" y="738263"/>
                        <a:pt x="700589" y="787806"/>
                        <a:pt x="633371" y="789655"/>
                      </a:cubicBezTo>
                      <a:cubicBezTo>
                        <a:pt x="404612" y="815312"/>
                        <a:pt x="328819" y="782799"/>
                        <a:pt x="126677" y="789655"/>
                      </a:cubicBezTo>
                      <a:cubicBezTo>
                        <a:pt x="36971" y="795168"/>
                        <a:pt x="16953" y="729910"/>
                        <a:pt x="0" y="662978"/>
                      </a:cubicBezTo>
                      <a:cubicBezTo>
                        <a:pt x="-2186" y="509136"/>
                        <a:pt x="-17666" y="246578"/>
                        <a:pt x="0" y="126677"/>
                      </a:cubicBezTo>
                      <a:close/>
                    </a:path>
                  </a:pathLst>
                </a:custGeom>
                <a:solidFill>
                  <a:srgbClr val="FF7E79"/>
                </a:solidFill>
                <a:ln>
                  <a:extLst>
                    <a:ext uri="{C807C97D-BFC1-408E-A445-0C87EB9F89A2}">
                      <ask:lineSketchStyleProps xmlns:ask="http://schemas.microsoft.com/office/drawing/2018/sketchyshapes" sd="3040420036">
                        <a:custGeom>
                          <a:avLst/>
                          <a:gdLst>
                            <a:gd name="connsiteX0" fmla="*/ 0 w 760048"/>
                            <a:gd name="connsiteY0" fmla="*/ 126677 h 789655"/>
                            <a:gd name="connsiteX1" fmla="*/ 126677 w 760048"/>
                            <a:gd name="connsiteY1" fmla="*/ 0 h 789655"/>
                            <a:gd name="connsiteX2" fmla="*/ 633371 w 760048"/>
                            <a:gd name="connsiteY2" fmla="*/ 0 h 789655"/>
                            <a:gd name="connsiteX3" fmla="*/ 760048 w 760048"/>
                            <a:gd name="connsiteY3" fmla="*/ 126677 h 789655"/>
                            <a:gd name="connsiteX4" fmla="*/ 760048 w 760048"/>
                            <a:gd name="connsiteY4" fmla="*/ 662978 h 789655"/>
                            <a:gd name="connsiteX5" fmla="*/ 633371 w 760048"/>
                            <a:gd name="connsiteY5" fmla="*/ 789655 h 789655"/>
                            <a:gd name="connsiteX6" fmla="*/ 126677 w 760048"/>
                            <a:gd name="connsiteY6" fmla="*/ 789655 h 789655"/>
                            <a:gd name="connsiteX7" fmla="*/ 0 w 760048"/>
                            <a:gd name="connsiteY7" fmla="*/ 662978 h 789655"/>
                            <a:gd name="connsiteX8" fmla="*/ 0 w 760048"/>
                            <a:gd name="connsiteY8" fmla="*/ 126677 h 7896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60048" h="789655" fill="none" extrusionOk="0">
                              <a:moveTo>
                                <a:pt x="0" y="126677"/>
                              </a:moveTo>
                              <a:cubicBezTo>
                                <a:pt x="4715" y="51179"/>
                                <a:pt x="71547" y="-2478"/>
                                <a:pt x="126677" y="0"/>
                              </a:cubicBezTo>
                              <a:cubicBezTo>
                                <a:pt x="352136" y="-9602"/>
                                <a:pt x="411588" y="-22252"/>
                                <a:pt x="633371" y="0"/>
                              </a:cubicBezTo>
                              <a:cubicBezTo>
                                <a:pt x="706544" y="-965"/>
                                <a:pt x="766276" y="57965"/>
                                <a:pt x="760048" y="126677"/>
                              </a:cubicBezTo>
                              <a:cubicBezTo>
                                <a:pt x="755127" y="250284"/>
                                <a:pt x="750563" y="396803"/>
                                <a:pt x="760048" y="662978"/>
                              </a:cubicBezTo>
                              <a:cubicBezTo>
                                <a:pt x="753762" y="745444"/>
                                <a:pt x="702140" y="788606"/>
                                <a:pt x="633371" y="789655"/>
                              </a:cubicBezTo>
                              <a:cubicBezTo>
                                <a:pt x="418129" y="804357"/>
                                <a:pt x="345181" y="779559"/>
                                <a:pt x="126677" y="789655"/>
                              </a:cubicBezTo>
                              <a:cubicBezTo>
                                <a:pt x="45924" y="799242"/>
                                <a:pt x="1830" y="733880"/>
                                <a:pt x="0" y="662978"/>
                              </a:cubicBezTo>
                              <a:cubicBezTo>
                                <a:pt x="11" y="495760"/>
                                <a:pt x="-11275" y="245945"/>
                                <a:pt x="0" y="126677"/>
                              </a:cubicBezTo>
                              <a:close/>
                            </a:path>
                            <a:path w="760048" h="789655" stroke="0" extrusionOk="0">
                              <a:moveTo>
                                <a:pt x="0" y="126677"/>
                              </a:moveTo>
                              <a:cubicBezTo>
                                <a:pt x="-4868" y="63623"/>
                                <a:pt x="61291" y="14458"/>
                                <a:pt x="126677" y="0"/>
                              </a:cubicBezTo>
                              <a:cubicBezTo>
                                <a:pt x="340912" y="-15803"/>
                                <a:pt x="420215" y="-22757"/>
                                <a:pt x="633371" y="0"/>
                              </a:cubicBezTo>
                              <a:cubicBezTo>
                                <a:pt x="717101" y="9246"/>
                                <a:pt x="768982" y="53621"/>
                                <a:pt x="760048" y="126677"/>
                              </a:cubicBezTo>
                              <a:cubicBezTo>
                                <a:pt x="766222" y="354854"/>
                                <a:pt x="781818" y="456425"/>
                                <a:pt x="760048" y="662978"/>
                              </a:cubicBezTo>
                              <a:cubicBezTo>
                                <a:pt x="746130" y="725764"/>
                                <a:pt x="693143" y="797914"/>
                                <a:pt x="633371" y="789655"/>
                              </a:cubicBezTo>
                              <a:cubicBezTo>
                                <a:pt x="420700" y="795329"/>
                                <a:pt x="340535" y="797117"/>
                                <a:pt x="126677" y="789655"/>
                              </a:cubicBezTo>
                              <a:cubicBezTo>
                                <a:pt x="61507" y="791637"/>
                                <a:pt x="-257" y="720518"/>
                                <a:pt x="0" y="662978"/>
                              </a:cubicBezTo>
                              <a:cubicBezTo>
                                <a:pt x="1163" y="547299"/>
                                <a:pt x="2834" y="370417"/>
                                <a:pt x="0" y="126677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956D9DB6-85A1-A643-9C31-62C07D307EDD}"/>
                    </a:ext>
                  </a:extLst>
                </p:cNvPr>
                <p:cNvGrpSpPr/>
                <p:nvPr/>
              </p:nvGrpSpPr>
              <p:grpSpPr>
                <a:xfrm>
                  <a:off x="343205" y="2140836"/>
                  <a:ext cx="9291200" cy="3634500"/>
                  <a:chOff x="343205" y="2126550"/>
                  <a:chExt cx="9291200" cy="3634500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744379AE-2226-3044-A2D9-8FFCAF0B56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3205" y="4683931"/>
                        <a:ext cx="1598323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3200" dirty="0"/>
                      </a:p>
                    </p:txBody>
                  </p:sp>
                </mc:Choice>
                <mc:Fallback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744379AE-2226-3044-A2D9-8FFCAF0B567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3205" y="4683931"/>
                        <a:ext cx="1598323" cy="492443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3175" r="-8730" b="-32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AA314CBB-BD87-F04C-AB1B-EE8FB36CD74A}"/>
                      </a:ext>
                    </a:extLst>
                  </p:cNvPr>
                  <p:cNvGrpSpPr/>
                  <p:nvPr/>
                </p:nvGrpSpPr>
                <p:grpSpPr>
                  <a:xfrm>
                    <a:off x="4367745" y="3709258"/>
                    <a:ext cx="2091527" cy="789655"/>
                    <a:chOff x="5914762" y="3530394"/>
                    <a:chExt cx="2091527" cy="789655"/>
                  </a:xfrm>
                </p:grpSpPr>
                <p:sp>
                  <p:nvSpPr>
                    <p:cNvPr id="40" name="Rounded Rectangle 39">
                      <a:extLst>
                        <a:ext uri="{FF2B5EF4-FFF2-40B4-BE49-F238E27FC236}">
                          <a16:creationId xmlns:a16="http://schemas.microsoft.com/office/drawing/2014/main" id="{B614423C-9B13-F245-8E16-0E70E29A24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1523" y="3530394"/>
                      <a:ext cx="734766" cy="768677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  <a:ln>
                      <a:solidFill>
                        <a:schemeClr val="tx1"/>
                      </a:solidFill>
                      <a:extLst>
                        <a:ext uri="{C807C97D-BFC1-408E-A445-0C87EB9F89A2}">
                          <ask:lineSketchStyleProps xmlns:ask="http://schemas.microsoft.com/office/drawing/2018/sketchyshapes" sd="1219033472">
                            <a:custGeom>
                              <a:avLst/>
                              <a:gdLst>
                                <a:gd name="connsiteX0" fmla="*/ 0 w 2289523"/>
                                <a:gd name="connsiteY0" fmla="*/ 128115 h 768677"/>
                                <a:gd name="connsiteX1" fmla="*/ 128115 w 2289523"/>
                                <a:gd name="connsiteY1" fmla="*/ 0 h 768677"/>
                                <a:gd name="connsiteX2" fmla="*/ 656771 w 2289523"/>
                                <a:gd name="connsiteY2" fmla="*/ 0 h 768677"/>
                                <a:gd name="connsiteX3" fmla="*/ 1124429 w 2289523"/>
                                <a:gd name="connsiteY3" fmla="*/ 0 h 768677"/>
                                <a:gd name="connsiteX4" fmla="*/ 1673418 w 2289523"/>
                                <a:gd name="connsiteY4" fmla="*/ 0 h 768677"/>
                                <a:gd name="connsiteX5" fmla="*/ 2161408 w 2289523"/>
                                <a:gd name="connsiteY5" fmla="*/ 0 h 768677"/>
                                <a:gd name="connsiteX6" fmla="*/ 2289523 w 2289523"/>
                                <a:gd name="connsiteY6" fmla="*/ 128115 h 768677"/>
                                <a:gd name="connsiteX7" fmla="*/ 2289523 w 2289523"/>
                                <a:gd name="connsiteY7" fmla="*/ 640562 h 768677"/>
                                <a:gd name="connsiteX8" fmla="*/ 2161408 w 2289523"/>
                                <a:gd name="connsiteY8" fmla="*/ 768677 h 768677"/>
                                <a:gd name="connsiteX9" fmla="*/ 1612419 w 2289523"/>
                                <a:gd name="connsiteY9" fmla="*/ 768677 h 768677"/>
                                <a:gd name="connsiteX10" fmla="*/ 1083763 w 2289523"/>
                                <a:gd name="connsiteY10" fmla="*/ 768677 h 768677"/>
                                <a:gd name="connsiteX11" fmla="*/ 616105 w 2289523"/>
                                <a:gd name="connsiteY11" fmla="*/ 768677 h 768677"/>
                                <a:gd name="connsiteX12" fmla="*/ 128115 w 2289523"/>
                                <a:gd name="connsiteY12" fmla="*/ 768677 h 768677"/>
                                <a:gd name="connsiteX13" fmla="*/ 0 w 2289523"/>
                                <a:gd name="connsiteY13" fmla="*/ 640562 h 768677"/>
                                <a:gd name="connsiteX14" fmla="*/ 0 w 2289523"/>
                                <a:gd name="connsiteY14" fmla="*/ 128115 h 76867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</a:cxnLst>
                              <a:rect l="l" t="t" r="r" b="b"/>
                              <a:pathLst>
                                <a:path w="2289523" h="768677" fill="none" extrusionOk="0">
                                  <a:moveTo>
                                    <a:pt x="0" y="128115"/>
                                  </a:moveTo>
                                  <a:cubicBezTo>
                                    <a:pt x="-5607" y="45929"/>
                                    <a:pt x="57630" y="-3670"/>
                                    <a:pt x="128115" y="0"/>
                                  </a:cubicBezTo>
                                  <a:cubicBezTo>
                                    <a:pt x="320759" y="-44133"/>
                                    <a:pt x="511352" y="63266"/>
                                    <a:pt x="656771" y="0"/>
                                  </a:cubicBezTo>
                                  <a:cubicBezTo>
                                    <a:pt x="802190" y="-63266"/>
                                    <a:pt x="1011614" y="47640"/>
                                    <a:pt x="1124429" y="0"/>
                                  </a:cubicBezTo>
                                  <a:cubicBezTo>
                                    <a:pt x="1237244" y="-47640"/>
                                    <a:pt x="1410201" y="49370"/>
                                    <a:pt x="1673418" y="0"/>
                                  </a:cubicBezTo>
                                  <a:cubicBezTo>
                                    <a:pt x="1936635" y="-49370"/>
                                    <a:pt x="1941903" y="40522"/>
                                    <a:pt x="2161408" y="0"/>
                                  </a:cubicBezTo>
                                  <a:cubicBezTo>
                                    <a:pt x="2240141" y="15794"/>
                                    <a:pt x="2278415" y="63217"/>
                                    <a:pt x="2289523" y="128115"/>
                                  </a:cubicBezTo>
                                  <a:cubicBezTo>
                                    <a:pt x="2300866" y="237200"/>
                                    <a:pt x="2251015" y="502718"/>
                                    <a:pt x="2289523" y="640562"/>
                                  </a:cubicBezTo>
                                  <a:cubicBezTo>
                                    <a:pt x="2290850" y="707235"/>
                                    <a:pt x="2239549" y="776662"/>
                                    <a:pt x="2161408" y="768677"/>
                                  </a:cubicBezTo>
                                  <a:cubicBezTo>
                                    <a:pt x="1956881" y="833350"/>
                                    <a:pt x="1883679" y="754784"/>
                                    <a:pt x="1612419" y="768677"/>
                                  </a:cubicBezTo>
                                  <a:cubicBezTo>
                                    <a:pt x="1341159" y="782570"/>
                                    <a:pt x="1198178" y="716211"/>
                                    <a:pt x="1083763" y="768677"/>
                                  </a:cubicBezTo>
                                  <a:cubicBezTo>
                                    <a:pt x="969348" y="821143"/>
                                    <a:pt x="809950" y="731774"/>
                                    <a:pt x="616105" y="768677"/>
                                  </a:cubicBezTo>
                                  <a:cubicBezTo>
                                    <a:pt x="422260" y="805580"/>
                                    <a:pt x="288567" y="764541"/>
                                    <a:pt x="128115" y="768677"/>
                                  </a:cubicBezTo>
                                  <a:cubicBezTo>
                                    <a:pt x="45503" y="780678"/>
                                    <a:pt x="-6130" y="724436"/>
                                    <a:pt x="0" y="640562"/>
                                  </a:cubicBezTo>
                                  <a:cubicBezTo>
                                    <a:pt x="-36047" y="490331"/>
                                    <a:pt x="15562" y="285171"/>
                                    <a:pt x="0" y="128115"/>
                                  </a:cubicBezTo>
                                  <a:close/>
                                </a:path>
                                <a:path w="2289523" h="768677" stroke="0" extrusionOk="0">
                                  <a:moveTo>
                                    <a:pt x="0" y="128115"/>
                                  </a:moveTo>
                                  <a:cubicBezTo>
                                    <a:pt x="-11812" y="50073"/>
                                    <a:pt x="49504" y="2948"/>
                                    <a:pt x="128115" y="0"/>
                                  </a:cubicBezTo>
                                  <a:cubicBezTo>
                                    <a:pt x="370254" y="-49761"/>
                                    <a:pt x="541440" y="16639"/>
                                    <a:pt x="677104" y="0"/>
                                  </a:cubicBezTo>
                                  <a:cubicBezTo>
                                    <a:pt x="812768" y="-16639"/>
                                    <a:pt x="1058298" y="38065"/>
                                    <a:pt x="1165094" y="0"/>
                                  </a:cubicBezTo>
                                  <a:cubicBezTo>
                                    <a:pt x="1271890" y="-38065"/>
                                    <a:pt x="1426058" y="261"/>
                                    <a:pt x="1632752" y="0"/>
                                  </a:cubicBezTo>
                                  <a:cubicBezTo>
                                    <a:pt x="1839446" y="-261"/>
                                    <a:pt x="1944835" y="18753"/>
                                    <a:pt x="2161408" y="0"/>
                                  </a:cubicBezTo>
                                  <a:cubicBezTo>
                                    <a:pt x="2238373" y="-12778"/>
                                    <a:pt x="2269410" y="54279"/>
                                    <a:pt x="2289523" y="128115"/>
                                  </a:cubicBezTo>
                                  <a:cubicBezTo>
                                    <a:pt x="2340303" y="340807"/>
                                    <a:pt x="2243925" y="458675"/>
                                    <a:pt x="2289523" y="640562"/>
                                  </a:cubicBezTo>
                                  <a:cubicBezTo>
                                    <a:pt x="2284812" y="719111"/>
                                    <a:pt x="2231120" y="767467"/>
                                    <a:pt x="2161408" y="768677"/>
                                  </a:cubicBezTo>
                                  <a:cubicBezTo>
                                    <a:pt x="1967975" y="791824"/>
                                    <a:pt x="1850555" y="741153"/>
                                    <a:pt x="1693751" y="768677"/>
                                  </a:cubicBezTo>
                                  <a:cubicBezTo>
                                    <a:pt x="1536947" y="796201"/>
                                    <a:pt x="1391982" y="715345"/>
                                    <a:pt x="1185427" y="768677"/>
                                  </a:cubicBezTo>
                                  <a:cubicBezTo>
                                    <a:pt x="978872" y="822009"/>
                                    <a:pt x="940074" y="740093"/>
                                    <a:pt x="697437" y="768677"/>
                                  </a:cubicBezTo>
                                  <a:cubicBezTo>
                                    <a:pt x="454800" y="797261"/>
                                    <a:pt x="370867" y="715539"/>
                                    <a:pt x="128115" y="768677"/>
                                  </a:cubicBezTo>
                                  <a:cubicBezTo>
                                    <a:pt x="60705" y="764524"/>
                                    <a:pt x="-6379" y="708852"/>
                                    <a:pt x="0" y="640562"/>
                                  </a:cubicBezTo>
                                  <a:cubicBezTo>
                                    <a:pt x="-59190" y="425762"/>
                                    <a:pt x="47645" y="246353"/>
                                    <a:pt x="0" y="128115"/>
                                  </a:cubicBezTo>
                                  <a:close/>
                                </a:path>
                              </a:pathLst>
                            </a:custGeom>
                            <ask:type>
                              <ask:lineSketchNon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Up Arrow 23">
                      <a:extLst>
                        <a:ext uri="{FF2B5EF4-FFF2-40B4-BE49-F238E27FC236}">
                          <a16:creationId xmlns:a16="http://schemas.microsoft.com/office/drawing/2014/main" id="{F1C11755-8BF8-284F-95D4-07FE168F52A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129535" y="3315622"/>
                      <a:ext cx="789654" cy="1219199"/>
                    </a:xfrm>
                    <a:custGeom>
                      <a:avLst/>
                      <a:gdLst>
                        <a:gd name="connsiteX0" fmla="*/ 0 w 789654"/>
                        <a:gd name="connsiteY0" fmla="*/ 418777 h 1219199"/>
                        <a:gd name="connsiteX1" fmla="*/ 394827 w 789654"/>
                        <a:gd name="connsiteY1" fmla="*/ 0 h 1219199"/>
                        <a:gd name="connsiteX2" fmla="*/ 789654 w 789654"/>
                        <a:gd name="connsiteY2" fmla="*/ 418777 h 1219199"/>
                        <a:gd name="connsiteX3" fmla="*/ 592241 w 789654"/>
                        <a:gd name="connsiteY3" fmla="*/ 418777 h 1219199"/>
                        <a:gd name="connsiteX4" fmla="*/ 592241 w 789654"/>
                        <a:gd name="connsiteY4" fmla="*/ 810984 h 1219199"/>
                        <a:gd name="connsiteX5" fmla="*/ 592241 w 789654"/>
                        <a:gd name="connsiteY5" fmla="*/ 1219199 h 1219199"/>
                        <a:gd name="connsiteX6" fmla="*/ 197414 w 789654"/>
                        <a:gd name="connsiteY6" fmla="*/ 1219199 h 1219199"/>
                        <a:gd name="connsiteX7" fmla="*/ 197414 w 789654"/>
                        <a:gd name="connsiteY7" fmla="*/ 818988 h 1219199"/>
                        <a:gd name="connsiteX8" fmla="*/ 197414 w 789654"/>
                        <a:gd name="connsiteY8" fmla="*/ 418777 h 1219199"/>
                        <a:gd name="connsiteX9" fmla="*/ 0 w 789654"/>
                        <a:gd name="connsiteY9" fmla="*/ 418777 h 12191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89654" h="1219199" fill="none" extrusionOk="0">
                          <a:moveTo>
                            <a:pt x="0" y="418777"/>
                          </a:moveTo>
                          <a:cubicBezTo>
                            <a:pt x="170383" y="271476"/>
                            <a:pt x="256059" y="116573"/>
                            <a:pt x="394827" y="0"/>
                          </a:cubicBezTo>
                          <a:cubicBezTo>
                            <a:pt x="567696" y="187934"/>
                            <a:pt x="635689" y="277203"/>
                            <a:pt x="789654" y="418777"/>
                          </a:cubicBezTo>
                          <a:cubicBezTo>
                            <a:pt x="741306" y="411300"/>
                            <a:pt x="632962" y="427626"/>
                            <a:pt x="592241" y="418777"/>
                          </a:cubicBezTo>
                          <a:cubicBezTo>
                            <a:pt x="605445" y="587011"/>
                            <a:pt x="575857" y="652209"/>
                            <a:pt x="592241" y="810984"/>
                          </a:cubicBezTo>
                          <a:cubicBezTo>
                            <a:pt x="608625" y="969759"/>
                            <a:pt x="577106" y="1088854"/>
                            <a:pt x="592241" y="1219199"/>
                          </a:cubicBezTo>
                          <a:cubicBezTo>
                            <a:pt x="502188" y="1223913"/>
                            <a:pt x="292176" y="1217359"/>
                            <a:pt x="197414" y="1219199"/>
                          </a:cubicBezTo>
                          <a:cubicBezTo>
                            <a:pt x="217117" y="1126441"/>
                            <a:pt x="215477" y="942184"/>
                            <a:pt x="197414" y="818988"/>
                          </a:cubicBezTo>
                          <a:cubicBezTo>
                            <a:pt x="179351" y="695792"/>
                            <a:pt x="179846" y="600479"/>
                            <a:pt x="197414" y="418777"/>
                          </a:cubicBezTo>
                          <a:cubicBezTo>
                            <a:pt x="131412" y="420038"/>
                            <a:pt x="93591" y="414757"/>
                            <a:pt x="0" y="418777"/>
                          </a:cubicBezTo>
                          <a:close/>
                        </a:path>
                        <a:path w="789654" h="1219199" stroke="0" extrusionOk="0">
                          <a:moveTo>
                            <a:pt x="0" y="418777"/>
                          </a:moveTo>
                          <a:cubicBezTo>
                            <a:pt x="125337" y="302855"/>
                            <a:pt x="282714" y="140418"/>
                            <a:pt x="394827" y="0"/>
                          </a:cubicBezTo>
                          <a:cubicBezTo>
                            <a:pt x="559312" y="183217"/>
                            <a:pt x="645275" y="266313"/>
                            <a:pt x="789654" y="418777"/>
                          </a:cubicBezTo>
                          <a:cubicBezTo>
                            <a:pt x="732452" y="411948"/>
                            <a:pt x="661616" y="417412"/>
                            <a:pt x="592241" y="418777"/>
                          </a:cubicBezTo>
                          <a:cubicBezTo>
                            <a:pt x="580139" y="563993"/>
                            <a:pt x="612155" y="730646"/>
                            <a:pt x="592241" y="826992"/>
                          </a:cubicBezTo>
                          <a:cubicBezTo>
                            <a:pt x="572327" y="923339"/>
                            <a:pt x="574414" y="1107628"/>
                            <a:pt x="592241" y="1219199"/>
                          </a:cubicBezTo>
                          <a:cubicBezTo>
                            <a:pt x="506220" y="1232378"/>
                            <a:pt x="281748" y="1217477"/>
                            <a:pt x="197414" y="1219199"/>
                          </a:cubicBezTo>
                          <a:cubicBezTo>
                            <a:pt x="190871" y="1109583"/>
                            <a:pt x="189985" y="944592"/>
                            <a:pt x="197414" y="834996"/>
                          </a:cubicBezTo>
                          <a:cubicBezTo>
                            <a:pt x="204843" y="725400"/>
                            <a:pt x="185461" y="625572"/>
                            <a:pt x="197414" y="418777"/>
                          </a:cubicBezTo>
                          <a:cubicBezTo>
                            <a:pt x="123206" y="420881"/>
                            <a:pt x="91313" y="424929"/>
                            <a:pt x="0" y="418777"/>
                          </a:cubicBezTo>
                          <a:close/>
                        </a:path>
                      </a:pathLst>
                    </a:custGeom>
                    <a:solidFill>
                      <a:srgbClr val="00B0F0"/>
                    </a:solidFill>
                    <a:ln w="28575">
                      <a:solidFill>
                        <a:schemeClr val="tx1"/>
                      </a:solidFill>
                      <a:extLst>
                        <a:ext uri="{C807C97D-BFC1-408E-A445-0C87EB9F89A2}">
                          <ask:lineSketchStyleProps xmlns:ask="http://schemas.microsoft.com/office/drawing/2018/sketchyshapes" sd="1219033472">
                            <a:prstGeom prst="upArrow">
                              <a:avLst>
                                <a:gd name="adj1" fmla="val 50000"/>
                                <a:gd name="adj2" fmla="val 53033"/>
                              </a:avLst>
                            </a:prstGeom>
                            <ask:type>
                              <ask:lineSketchFreehand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solidFill>
                            <a:srgbClr val="FFFFFF"/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42" name="Rectangle 41">
                          <a:extLst>
                            <a:ext uri="{FF2B5EF4-FFF2-40B4-BE49-F238E27FC236}">
                              <a16:creationId xmlns:a16="http://schemas.microsoft.com/office/drawing/2014/main" id="{BCBAAD36-76DB-4D42-8B2D-C5FC86B0ED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86797" y="3580248"/>
                          <a:ext cx="719492" cy="523220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i="1" dirty="0" err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 err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p:txBody>
                    </p:sp>
                  </mc:Choice>
                  <mc:Fallback>
                    <p:sp>
                      <p:nvSpPr>
                        <p:cNvPr id="42" name="Rectangle 41">
                          <a:extLst>
                            <a:ext uri="{FF2B5EF4-FFF2-40B4-BE49-F238E27FC236}">
                              <a16:creationId xmlns:a16="http://schemas.microsoft.com/office/drawing/2014/main" id="{BCBAAD36-76DB-4D42-8B2D-C5FC86B0ED67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286797" y="3580248"/>
                          <a:ext cx="719492" cy="523220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5172" b="-2142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E8750B0E-073D-A048-B5B7-52F37C78842E}"/>
                      </a:ext>
                    </a:extLst>
                  </p:cNvPr>
                  <p:cNvCxnSpPr>
                    <a:cxnSpLocks/>
                    <a:stCxn id="46" idx="8"/>
                    <a:endCxn id="49" idx="0"/>
                  </p:cNvCxnSpPr>
                  <p:nvPr/>
                </p:nvCxnSpPr>
                <p:spPr>
                  <a:xfrm>
                    <a:off x="1553040" y="4121905"/>
                    <a:ext cx="682768" cy="116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4D8BBB10-F49A-B942-A156-49DE8FA0DA2D}"/>
                      </a:ext>
                    </a:extLst>
                  </p:cNvPr>
                  <p:cNvGrpSpPr/>
                  <p:nvPr/>
                </p:nvGrpSpPr>
                <p:grpSpPr>
                  <a:xfrm>
                    <a:off x="2235808" y="2781678"/>
                    <a:ext cx="1857575" cy="2680685"/>
                    <a:chOff x="6848622" y="2226464"/>
                    <a:chExt cx="1857575" cy="2680685"/>
                  </a:xfrm>
                </p:grpSpPr>
                <p:sp>
                  <p:nvSpPr>
                    <p:cNvPr id="49" name="Trapezoid 48">
                      <a:extLst>
                        <a:ext uri="{FF2B5EF4-FFF2-40B4-BE49-F238E27FC236}">
                          <a16:creationId xmlns:a16="http://schemas.microsoft.com/office/drawing/2014/main" id="{4C67EB84-EB9F-664F-8420-1F1148BFAA79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6437067" y="2638019"/>
                      <a:ext cx="2680685" cy="1857575"/>
                    </a:xfrm>
                    <a:prstGeom prst="trapezoid">
                      <a:avLst>
                        <a:gd name="adj" fmla="val 40504"/>
                      </a:avLst>
                    </a:prstGeom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  <a:ln>
                      <a:solidFill>
                        <a:schemeClr val="tx1"/>
                      </a:solidFill>
                      <a:extLst>
                        <a:ext uri="{C807C97D-BFC1-408E-A445-0C87EB9F89A2}">
                          <ask:lineSketchStyleProps xmlns:ask="http://schemas.microsoft.com/office/drawing/2018/sketchyshapes" sd="1219033472">
                            <a:custGeom>
                              <a:avLst/>
                              <a:gdLst>
                                <a:gd name="connsiteX0" fmla="*/ 0 w 2680685"/>
                                <a:gd name="connsiteY0" fmla="*/ 446790 h 4153620"/>
                                <a:gd name="connsiteX1" fmla="*/ 446790 w 2680685"/>
                                <a:gd name="connsiteY1" fmla="*/ 0 h 4153620"/>
                                <a:gd name="connsiteX2" fmla="*/ 1042492 w 2680685"/>
                                <a:gd name="connsiteY2" fmla="*/ 0 h 4153620"/>
                                <a:gd name="connsiteX3" fmla="*/ 1602451 w 2680685"/>
                                <a:gd name="connsiteY3" fmla="*/ 0 h 4153620"/>
                                <a:gd name="connsiteX4" fmla="*/ 2233895 w 2680685"/>
                                <a:gd name="connsiteY4" fmla="*/ 0 h 4153620"/>
                                <a:gd name="connsiteX5" fmla="*/ 2680685 w 2680685"/>
                                <a:gd name="connsiteY5" fmla="*/ 446790 h 4153620"/>
                                <a:gd name="connsiteX6" fmla="*/ 2680685 w 2680685"/>
                                <a:gd name="connsiteY6" fmla="*/ 1055331 h 4153620"/>
                                <a:gd name="connsiteX7" fmla="*/ 2680685 w 2680685"/>
                                <a:gd name="connsiteY7" fmla="*/ 1631271 h 4153620"/>
                                <a:gd name="connsiteX8" fmla="*/ 2680685 w 2680685"/>
                                <a:gd name="connsiteY8" fmla="*/ 2109410 h 4153620"/>
                                <a:gd name="connsiteX9" fmla="*/ 2680685 w 2680685"/>
                                <a:gd name="connsiteY9" fmla="*/ 2554949 h 4153620"/>
                                <a:gd name="connsiteX10" fmla="*/ 2680685 w 2680685"/>
                                <a:gd name="connsiteY10" fmla="*/ 3033088 h 4153620"/>
                                <a:gd name="connsiteX11" fmla="*/ 2680685 w 2680685"/>
                                <a:gd name="connsiteY11" fmla="*/ 3706830 h 4153620"/>
                                <a:gd name="connsiteX12" fmla="*/ 2233895 w 2680685"/>
                                <a:gd name="connsiteY12" fmla="*/ 4153620 h 4153620"/>
                                <a:gd name="connsiteX13" fmla="*/ 1673935 w 2680685"/>
                                <a:gd name="connsiteY13" fmla="*/ 4153620 h 4153620"/>
                                <a:gd name="connsiteX14" fmla="*/ 1096105 w 2680685"/>
                                <a:gd name="connsiteY14" fmla="*/ 4153620 h 4153620"/>
                                <a:gd name="connsiteX15" fmla="*/ 446790 w 2680685"/>
                                <a:gd name="connsiteY15" fmla="*/ 4153620 h 4153620"/>
                                <a:gd name="connsiteX16" fmla="*/ 0 w 2680685"/>
                                <a:gd name="connsiteY16" fmla="*/ 3706830 h 4153620"/>
                                <a:gd name="connsiteX17" fmla="*/ 0 w 2680685"/>
                                <a:gd name="connsiteY17" fmla="*/ 3098289 h 4153620"/>
                                <a:gd name="connsiteX18" fmla="*/ 0 w 2680685"/>
                                <a:gd name="connsiteY18" fmla="*/ 2489748 h 4153620"/>
                                <a:gd name="connsiteX19" fmla="*/ 0 w 2680685"/>
                                <a:gd name="connsiteY19" fmla="*/ 1913808 h 4153620"/>
                                <a:gd name="connsiteX20" fmla="*/ 0 w 2680685"/>
                                <a:gd name="connsiteY20" fmla="*/ 1403068 h 4153620"/>
                                <a:gd name="connsiteX21" fmla="*/ 0 w 2680685"/>
                                <a:gd name="connsiteY21" fmla="*/ 446790 h 415362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  <a:cxn ang="0">
                                  <a:pos x="connsiteX16" y="connsiteY16"/>
                                </a:cxn>
                                <a:cxn ang="0">
                                  <a:pos x="connsiteX17" y="connsiteY17"/>
                                </a:cxn>
                                <a:cxn ang="0">
                                  <a:pos x="connsiteX18" y="connsiteY18"/>
                                </a:cxn>
                                <a:cxn ang="0">
                                  <a:pos x="connsiteX19" y="connsiteY19"/>
                                </a:cxn>
                                <a:cxn ang="0">
                                  <a:pos x="connsiteX20" y="connsiteY20"/>
                                </a:cxn>
                                <a:cxn ang="0">
                                  <a:pos x="connsiteX21" y="connsiteY21"/>
                                </a:cxn>
                              </a:cxnLst>
                              <a:rect l="l" t="t" r="r" b="b"/>
                              <a:pathLst>
                                <a:path w="2680685" h="4153620" fill="none" extrusionOk="0">
                                  <a:moveTo>
                                    <a:pt x="0" y="446790"/>
                                  </a:moveTo>
                                  <a:cubicBezTo>
                                    <a:pt x="-48164" y="197309"/>
                                    <a:pt x="213437" y="11538"/>
                                    <a:pt x="446790" y="0"/>
                                  </a:cubicBezTo>
                                  <a:cubicBezTo>
                                    <a:pt x="667860" y="-5191"/>
                                    <a:pt x="903994" y="4342"/>
                                    <a:pt x="1042492" y="0"/>
                                  </a:cubicBezTo>
                                  <a:cubicBezTo>
                                    <a:pt x="1180990" y="-4342"/>
                                    <a:pt x="1403600" y="29419"/>
                                    <a:pt x="1602451" y="0"/>
                                  </a:cubicBezTo>
                                  <a:cubicBezTo>
                                    <a:pt x="1801302" y="-29419"/>
                                    <a:pt x="2016171" y="54800"/>
                                    <a:pt x="2233895" y="0"/>
                                  </a:cubicBezTo>
                                  <a:cubicBezTo>
                                    <a:pt x="2513786" y="-7268"/>
                                    <a:pt x="2695007" y="211834"/>
                                    <a:pt x="2680685" y="446790"/>
                                  </a:cubicBezTo>
                                  <a:cubicBezTo>
                                    <a:pt x="2694297" y="594041"/>
                                    <a:pt x="2655316" y="818185"/>
                                    <a:pt x="2680685" y="1055331"/>
                                  </a:cubicBezTo>
                                  <a:cubicBezTo>
                                    <a:pt x="2706054" y="1292477"/>
                                    <a:pt x="2633522" y="1405885"/>
                                    <a:pt x="2680685" y="1631271"/>
                                  </a:cubicBezTo>
                                  <a:cubicBezTo>
                                    <a:pt x="2727848" y="1856657"/>
                                    <a:pt x="2665858" y="1951482"/>
                                    <a:pt x="2680685" y="2109410"/>
                                  </a:cubicBezTo>
                                  <a:cubicBezTo>
                                    <a:pt x="2695512" y="2267338"/>
                                    <a:pt x="2637632" y="2389465"/>
                                    <a:pt x="2680685" y="2554949"/>
                                  </a:cubicBezTo>
                                  <a:cubicBezTo>
                                    <a:pt x="2723738" y="2720433"/>
                                    <a:pt x="2625677" y="2797132"/>
                                    <a:pt x="2680685" y="3033088"/>
                                  </a:cubicBezTo>
                                  <a:cubicBezTo>
                                    <a:pt x="2735693" y="3269044"/>
                                    <a:pt x="2674347" y="3480370"/>
                                    <a:pt x="2680685" y="3706830"/>
                                  </a:cubicBezTo>
                                  <a:cubicBezTo>
                                    <a:pt x="2719125" y="3943411"/>
                                    <a:pt x="2473051" y="4206261"/>
                                    <a:pt x="2233895" y="4153620"/>
                                  </a:cubicBezTo>
                                  <a:cubicBezTo>
                                    <a:pt x="2040723" y="4216831"/>
                                    <a:pt x="1902006" y="4122484"/>
                                    <a:pt x="1673935" y="4153620"/>
                                  </a:cubicBezTo>
                                  <a:cubicBezTo>
                                    <a:pt x="1445864" y="4184756"/>
                                    <a:pt x="1232174" y="4123916"/>
                                    <a:pt x="1096105" y="4153620"/>
                                  </a:cubicBezTo>
                                  <a:cubicBezTo>
                                    <a:pt x="960036" y="4183324"/>
                                    <a:pt x="706774" y="4147493"/>
                                    <a:pt x="446790" y="4153620"/>
                                  </a:cubicBezTo>
                                  <a:cubicBezTo>
                                    <a:pt x="165832" y="4187573"/>
                                    <a:pt x="44405" y="3963551"/>
                                    <a:pt x="0" y="3706830"/>
                                  </a:cubicBezTo>
                                  <a:cubicBezTo>
                                    <a:pt x="-33623" y="3544321"/>
                                    <a:pt x="62298" y="3233525"/>
                                    <a:pt x="0" y="3098289"/>
                                  </a:cubicBezTo>
                                  <a:cubicBezTo>
                                    <a:pt x="-62298" y="2963053"/>
                                    <a:pt x="37754" y="2684216"/>
                                    <a:pt x="0" y="2489748"/>
                                  </a:cubicBezTo>
                                  <a:cubicBezTo>
                                    <a:pt x="-37754" y="2295280"/>
                                    <a:pt x="58509" y="2052019"/>
                                    <a:pt x="0" y="1913808"/>
                                  </a:cubicBezTo>
                                  <a:cubicBezTo>
                                    <a:pt x="-58509" y="1775597"/>
                                    <a:pt x="11319" y="1558041"/>
                                    <a:pt x="0" y="1403068"/>
                                  </a:cubicBezTo>
                                  <a:cubicBezTo>
                                    <a:pt x="-11319" y="1248095"/>
                                    <a:pt x="55419" y="807675"/>
                                    <a:pt x="0" y="446790"/>
                                  </a:cubicBezTo>
                                  <a:close/>
                                </a:path>
                                <a:path w="2680685" h="4153620" stroke="0" extrusionOk="0">
                                  <a:moveTo>
                                    <a:pt x="0" y="446790"/>
                                  </a:moveTo>
                                  <a:cubicBezTo>
                                    <a:pt x="-27809" y="182882"/>
                                    <a:pt x="133171" y="25095"/>
                                    <a:pt x="446790" y="0"/>
                                  </a:cubicBezTo>
                                  <a:cubicBezTo>
                                    <a:pt x="658381" y="-27124"/>
                                    <a:pt x="906933" y="57719"/>
                                    <a:pt x="1078234" y="0"/>
                                  </a:cubicBezTo>
                                  <a:cubicBezTo>
                                    <a:pt x="1249535" y="-57719"/>
                                    <a:pt x="1441170" y="16293"/>
                                    <a:pt x="1656064" y="0"/>
                                  </a:cubicBezTo>
                                  <a:cubicBezTo>
                                    <a:pt x="1870958" y="-16293"/>
                                    <a:pt x="2060424" y="5569"/>
                                    <a:pt x="2233895" y="0"/>
                                  </a:cubicBezTo>
                                  <a:cubicBezTo>
                                    <a:pt x="2463276" y="-55962"/>
                                    <a:pt x="2694598" y="148551"/>
                                    <a:pt x="2680685" y="446790"/>
                                  </a:cubicBezTo>
                                  <a:cubicBezTo>
                                    <a:pt x="2714983" y="682334"/>
                                    <a:pt x="2666869" y="781818"/>
                                    <a:pt x="2680685" y="924929"/>
                                  </a:cubicBezTo>
                                  <a:cubicBezTo>
                                    <a:pt x="2694501" y="1068040"/>
                                    <a:pt x="2627928" y="1290570"/>
                                    <a:pt x="2680685" y="1403068"/>
                                  </a:cubicBezTo>
                                  <a:cubicBezTo>
                                    <a:pt x="2733442" y="1515566"/>
                                    <a:pt x="2660295" y="1847632"/>
                                    <a:pt x="2680685" y="2011609"/>
                                  </a:cubicBezTo>
                                  <a:cubicBezTo>
                                    <a:pt x="2701075" y="2175586"/>
                                    <a:pt x="2633432" y="2346826"/>
                                    <a:pt x="2680685" y="2457148"/>
                                  </a:cubicBezTo>
                                  <a:cubicBezTo>
                                    <a:pt x="2727938" y="2567470"/>
                                    <a:pt x="2635954" y="2875830"/>
                                    <a:pt x="2680685" y="3000488"/>
                                  </a:cubicBezTo>
                                  <a:cubicBezTo>
                                    <a:pt x="2725416" y="3125146"/>
                                    <a:pt x="2675977" y="3371037"/>
                                    <a:pt x="2680685" y="3706830"/>
                                  </a:cubicBezTo>
                                  <a:cubicBezTo>
                                    <a:pt x="2709968" y="3924649"/>
                                    <a:pt x="2526401" y="4124119"/>
                                    <a:pt x="2233895" y="4153620"/>
                                  </a:cubicBezTo>
                                  <a:cubicBezTo>
                                    <a:pt x="1943968" y="4212320"/>
                                    <a:pt x="1761648" y="4106685"/>
                                    <a:pt x="1638193" y="4153620"/>
                                  </a:cubicBezTo>
                                  <a:cubicBezTo>
                                    <a:pt x="1514738" y="4200555"/>
                                    <a:pt x="1241961" y="4140775"/>
                                    <a:pt x="1078234" y="4153620"/>
                                  </a:cubicBezTo>
                                  <a:cubicBezTo>
                                    <a:pt x="914507" y="4166465"/>
                                    <a:pt x="716436" y="4148502"/>
                                    <a:pt x="446790" y="4153620"/>
                                  </a:cubicBezTo>
                                  <a:cubicBezTo>
                                    <a:pt x="189842" y="4132841"/>
                                    <a:pt x="4590" y="3891493"/>
                                    <a:pt x="0" y="3706830"/>
                                  </a:cubicBezTo>
                                  <a:cubicBezTo>
                                    <a:pt x="-16003" y="3519066"/>
                                    <a:pt x="48093" y="3403749"/>
                                    <a:pt x="0" y="3130890"/>
                                  </a:cubicBezTo>
                                  <a:cubicBezTo>
                                    <a:pt x="-48093" y="2858031"/>
                                    <a:pt x="56450" y="2805766"/>
                                    <a:pt x="0" y="2652750"/>
                                  </a:cubicBezTo>
                                  <a:cubicBezTo>
                                    <a:pt x="-56450" y="2499734"/>
                                    <a:pt x="25758" y="2309742"/>
                                    <a:pt x="0" y="2044210"/>
                                  </a:cubicBezTo>
                                  <a:cubicBezTo>
                                    <a:pt x="-25758" y="1778678"/>
                                    <a:pt x="31581" y="1733003"/>
                                    <a:pt x="0" y="1500870"/>
                                  </a:cubicBezTo>
                                  <a:cubicBezTo>
                                    <a:pt x="-31581" y="1268737"/>
                                    <a:pt x="2887" y="1206667"/>
                                    <a:pt x="0" y="1022730"/>
                                  </a:cubicBezTo>
                                  <a:cubicBezTo>
                                    <a:pt x="-2887" y="838793"/>
                                    <a:pt x="25461" y="628517"/>
                                    <a:pt x="0" y="446790"/>
                                  </a:cubicBezTo>
                                  <a:close/>
                                </a:path>
                              </a:pathLst>
                            </a:custGeom>
                            <ask:type>
                              <ask:lineSketchNon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" name="Oval 180">
                      <a:extLst>
                        <a:ext uri="{FF2B5EF4-FFF2-40B4-BE49-F238E27FC236}">
                          <a16:creationId xmlns:a16="http://schemas.microsoft.com/office/drawing/2014/main" id="{376B0AE7-ED28-7243-860C-04A58CB502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5194" y="3943699"/>
                      <a:ext cx="476725" cy="468612"/>
                    </a:xfrm>
                    <a:custGeom>
                      <a:avLst/>
                      <a:gdLst>
                        <a:gd name="connsiteX0" fmla="*/ 0 w 476725"/>
                        <a:gd name="connsiteY0" fmla="*/ 234306 h 468612"/>
                        <a:gd name="connsiteX1" fmla="*/ 238363 w 476725"/>
                        <a:gd name="connsiteY1" fmla="*/ 0 h 468612"/>
                        <a:gd name="connsiteX2" fmla="*/ 476726 w 476725"/>
                        <a:gd name="connsiteY2" fmla="*/ 234306 h 468612"/>
                        <a:gd name="connsiteX3" fmla="*/ 238363 w 476725"/>
                        <a:gd name="connsiteY3" fmla="*/ 468612 h 468612"/>
                        <a:gd name="connsiteX4" fmla="*/ 0 w 476725"/>
                        <a:gd name="connsiteY4" fmla="*/ 234306 h 468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6725" h="468612" fill="none" extrusionOk="0">
                          <a:moveTo>
                            <a:pt x="0" y="234306"/>
                          </a:moveTo>
                          <a:cubicBezTo>
                            <a:pt x="5424" y="105526"/>
                            <a:pt x="104042" y="-113"/>
                            <a:pt x="238363" y="0"/>
                          </a:cubicBezTo>
                          <a:cubicBezTo>
                            <a:pt x="371553" y="2695"/>
                            <a:pt x="473489" y="98042"/>
                            <a:pt x="476726" y="234306"/>
                          </a:cubicBezTo>
                          <a:cubicBezTo>
                            <a:pt x="468632" y="374925"/>
                            <a:pt x="371437" y="442837"/>
                            <a:pt x="238363" y="468612"/>
                          </a:cubicBezTo>
                          <a:cubicBezTo>
                            <a:pt x="98503" y="466387"/>
                            <a:pt x="11953" y="358228"/>
                            <a:pt x="0" y="234306"/>
                          </a:cubicBezTo>
                          <a:close/>
                        </a:path>
                        <a:path w="476725" h="468612" stroke="0" extrusionOk="0">
                          <a:moveTo>
                            <a:pt x="0" y="234306"/>
                          </a:moveTo>
                          <a:cubicBezTo>
                            <a:pt x="-20995" y="98712"/>
                            <a:pt x="92911" y="19003"/>
                            <a:pt x="238363" y="0"/>
                          </a:cubicBezTo>
                          <a:cubicBezTo>
                            <a:pt x="390221" y="-13853"/>
                            <a:pt x="475306" y="103296"/>
                            <a:pt x="476726" y="234306"/>
                          </a:cubicBezTo>
                          <a:cubicBezTo>
                            <a:pt x="483296" y="362456"/>
                            <a:pt x="373634" y="464701"/>
                            <a:pt x="238363" y="468612"/>
                          </a:cubicBezTo>
                          <a:cubicBezTo>
                            <a:pt x="112489" y="463095"/>
                            <a:pt x="-4079" y="357340"/>
                            <a:pt x="0" y="234306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C00000">
                            <a:tint val="66000"/>
                            <a:satMod val="160000"/>
                          </a:srgbClr>
                        </a:gs>
                        <a:gs pos="50000">
                          <a:srgbClr val="C00000">
                            <a:tint val="44500"/>
                            <a:satMod val="160000"/>
                          </a:srgbClr>
                        </a:gs>
                        <a:gs pos="100000">
                          <a:srgbClr val="C000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 w="57150">
                      <a:extLst>
                        <a:ext uri="{C807C97D-BFC1-408E-A445-0C87EB9F89A2}">
                          <ask:lineSketchStyleProps xmlns:ask="http://schemas.microsoft.com/office/drawing/2018/sketchyshapes" sd="3430082984">
                            <a:prstGeom prst="ellipse">
                              <a:avLst/>
                            </a:prstGeom>
                            <ask:type>
                              <ask:lineSketchCurved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" name="Oval 181">
                      <a:extLst>
                        <a:ext uri="{FF2B5EF4-FFF2-40B4-BE49-F238E27FC236}">
                          <a16:creationId xmlns:a16="http://schemas.microsoft.com/office/drawing/2014/main" id="{91AEC3DA-2A44-4C4A-9C43-9DE1EF63F8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03179" y="3625307"/>
                      <a:ext cx="476725" cy="468612"/>
                    </a:xfrm>
                    <a:custGeom>
                      <a:avLst/>
                      <a:gdLst>
                        <a:gd name="connsiteX0" fmla="*/ 0 w 476725"/>
                        <a:gd name="connsiteY0" fmla="*/ 234306 h 468612"/>
                        <a:gd name="connsiteX1" fmla="*/ 238363 w 476725"/>
                        <a:gd name="connsiteY1" fmla="*/ 0 h 468612"/>
                        <a:gd name="connsiteX2" fmla="*/ 476726 w 476725"/>
                        <a:gd name="connsiteY2" fmla="*/ 234306 h 468612"/>
                        <a:gd name="connsiteX3" fmla="*/ 238363 w 476725"/>
                        <a:gd name="connsiteY3" fmla="*/ 468612 h 468612"/>
                        <a:gd name="connsiteX4" fmla="*/ 0 w 476725"/>
                        <a:gd name="connsiteY4" fmla="*/ 234306 h 468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6725" h="468612" fill="none" extrusionOk="0">
                          <a:moveTo>
                            <a:pt x="0" y="234306"/>
                          </a:moveTo>
                          <a:cubicBezTo>
                            <a:pt x="5424" y="105526"/>
                            <a:pt x="104042" y="-113"/>
                            <a:pt x="238363" y="0"/>
                          </a:cubicBezTo>
                          <a:cubicBezTo>
                            <a:pt x="371553" y="2695"/>
                            <a:pt x="473489" y="98042"/>
                            <a:pt x="476726" y="234306"/>
                          </a:cubicBezTo>
                          <a:cubicBezTo>
                            <a:pt x="468632" y="374925"/>
                            <a:pt x="371437" y="442837"/>
                            <a:pt x="238363" y="468612"/>
                          </a:cubicBezTo>
                          <a:cubicBezTo>
                            <a:pt x="98503" y="466387"/>
                            <a:pt x="11953" y="358228"/>
                            <a:pt x="0" y="234306"/>
                          </a:cubicBezTo>
                          <a:close/>
                        </a:path>
                        <a:path w="476725" h="468612" stroke="0" extrusionOk="0">
                          <a:moveTo>
                            <a:pt x="0" y="234306"/>
                          </a:moveTo>
                          <a:cubicBezTo>
                            <a:pt x="-20995" y="98712"/>
                            <a:pt x="92911" y="19003"/>
                            <a:pt x="238363" y="0"/>
                          </a:cubicBezTo>
                          <a:cubicBezTo>
                            <a:pt x="390221" y="-13853"/>
                            <a:pt x="475306" y="103296"/>
                            <a:pt x="476726" y="234306"/>
                          </a:cubicBezTo>
                          <a:cubicBezTo>
                            <a:pt x="483296" y="362456"/>
                            <a:pt x="373634" y="464701"/>
                            <a:pt x="238363" y="468612"/>
                          </a:cubicBezTo>
                          <a:cubicBezTo>
                            <a:pt x="112489" y="463095"/>
                            <a:pt x="-4079" y="357340"/>
                            <a:pt x="0" y="234306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C00000">
                            <a:tint val="66000"/>
                            <a:satMod val="160000"/>
                          </a:srgbClr>
                        </a:gs>
                        <a:gs pos="50000">
                          <a:srgbClr val="C00000">
                            <a:tint val="44500"/>
                            <a:satMod val="160000"/>
                          </a:srgbClr>
                        </a:gs>
                        <a:gs pos="100000">
                          <a:srgbClr val="C0000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 w="57150">
                      <a:extLst>
                        <a:ext uri="{C807C97D-BFC1-408E-A445-0C87EB9F89A2}">
                          <ask:lineSketchStyleProps xmlns:ask="http://schemas.microsoft.com/office/drawing/2018/sketchyshapes" sd="3430082984">
                            <a:prstGeom prst="ellipse">
                              <a:avLst/>
                            </a:prstGeom>
                            <ask:type>
                              <ask:lineSketchCurved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" name="Oval 182">
                      <a:extLst>
                        <a:ext uri="{FF2B5EF4-FFF2-40B4-BE49-F238E27FC236}">
                          <a16:creationId xmlns:a16="http://schemas.microsoft.com/office/drawing/2014/main" id="{BB428C0D-B019-AC46-AC3E-69C09E6AC7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2408" y="2575862"/>
                      <a:ext cx="476725" cy="468612"/>
                    </a:xfrm>
                    <a:custGeom>
                      <a:avLst/>
                      <a:gdLst>
                        <a:gd name="connsiteX0" fmla="*/ 0 w 476725"/>
                        <a:gd name="connsiteY0" fmla="*/ 234306 h 468612"/>
                        <a:gd name="connsiteX1" fmla="*/ 238363 w 476725"/>
                        <a:gd name="connsiteY1" fmla="*/ 0 h 468612"/>
                        <a:gd name="connsiteX2" fmla="*/ 476726 w 476725"/>
                        <a:gd name="connsiteY2" fmla="*/ 234306 h 468612"/>
                        <a:gd name="connsiteX3" fmla="*/ 238363 w 476725"/>
                        <a:gd name="connsiteY3" fmla="*/ 468612 h 468612"/>
                        <a:gd name="connsiteX4" fmla="*/ 0 w 476725"/>
                        <a:gd name="connsiteY4" fmla="*/ 234306 h 468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6725" h="468612" fill="none" extrusionOk="0">
                          <a:moveTo>
                            <a:pt x="0" y="234306"/>
                          </a:moveTo>
                          <a:cubicBezTo>
                            <a:pt x="5424" y="105526"/>
                            <a:pt x="104042" y="-113"/>
                            <a:pt x="238363" y="0"/>
                          </a:cubicBezTo>
                          <a:cubicBezTo>
                            <a:pt x="371553" y="2695"/>
                            <a:pt x="473489" y="98042"/>
                            <a:pt x="476726" y="234306"/>
                          </a:cubicBezTo>
                          <a:cubicBezTo>
                            <a:pt x="468632" y="374925"/>
                            <a:pt x="371437" y="442837"/>
                            <a:pt x="238363" y="468612"/>
                          </a:cubicBezTo>
                          <a:cubicBezTo>
                            <a:pt x="98503" y="466387"/>
                            <a:pt x="11953" y="358228"/>
                            <a:pt x="0" y="234306"/>
                          </a:cubicBezTo>
                          <a:close/>
                        </a:path>
                        <a:path w="476725" h="468612" stroke="0" extrusionOk="0">
                          <a:moveTo>
                            <a:pt x="0" y="234306"/>
                          </a:moveTo>
                          <a:cubicBezTo>
                            <a:pt x="-20995" y="98712"/>
                            <a:pt x="92911" y="19003"/>
                            <a:pt x="238363" y="0"/>
                          </a:cubicBezTo>
                          <a:cubicBezTo>
                            <a:pt x="390221" y="-13853"/>
                            <a:pt x="475306" y="103296"/>
                            <a:pt x="476726" y="234306"/>
                          </a:cubicBezTo>
                          <a:cubicBezTo>
                            <a:pt x="483296" y="362456"/>
                            <a:pt x="373634" y="464701"/>
                            <a:pt x="238363" y="468612"/>
                          </a:cubicBezTo>
                          <a:cubicBezTo>
                            <a:pt x="112489" y="463095"/>
                            <a:pt x="-4079" y="357340"/>
                            <a:pt x="0" y="234306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C00000">
                            <a:tint val="66000"/>
                            <a:satMod val="160000"/>
                          </a:srgbClr>
                        </a:gs>
                        <a:gs pos="50000">
                          <a:srgbClr val="C00000">
                            <a:tint val="44500"/>
                            <a:satMod val="160000"/>
                          </a:srgbClr>
                        </a:gs>
                        <a:gs pos="100000">
                          <a:srgbClr val="C0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  <a:ln w="57150">
                      <a:extLst>
                        <a:ext uri="{C807C97D-BFC1-408E-A445-0C87EB9F89A2}">
                          <ask:lineSketchStyleProps xmlns:ask="http://schemas.microsoft.com/office/drawing/2018/sketchyshapes" sd="3430082984">
                            <a:prstGeom prst="ellipse">
                              <a:avLst/>
                            </a:prstGeom>
                            <ask:type>
                              <ask:lineSketchCurved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" name="Oval 183">
                      <a:extLst>
                        <a:ext uri="{FF2B5EF4-FFF2-40B4-BE49-F238E27FC236}">
                          <a16:creationId xmlns:a16="http://schemas.microsoft.com/office/drawing/2014/main" id="{40295DA2-826D-294D-9062-C4C6E37625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07651" y="2960388"/>
                      <a:ext cx="476725" cy="468612"/>
                    </a:xfrm>
                    <a:custGeom>
                      <a:avLst/>
                      <a:gdLst>
                        <a:gd name="connsiteX0" fmla="*/ 0 w 476725"/>
                        <a:gd name="connsiteY0" fmla="*/ 234306 h 468612"/>
                        <a:gd name="connsiteX1" fmla="*/ 238363 w 476725"/>
                        <a:gd name="connsiteY1" fmla="*/ 0 h 468612"/>
                        <a:gd name="connsiteX2" fmla="*/ 476726 w 476725"/>
                        <a:gd name="connsiteY2" fmla="*/ 234306 h 468612"/>
                        <a:gd name="connsiteX3" fmla="*/ 238363 w 476725"/>
                        <a:gd name="connsiteY3" fmla="*/ 468612 h 468612"/>
                        <a:gd name="connsiteX4" fmla="*/ 0 w 476725"/>
                        <a:gd name="connsiteY4" fmla="*/ 234306 h 468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6725" h="468612" fill="none" extrusionOk="0">
                          <a:moveTo>
                            <a:pt x="0" y="234306"/>
                          </a:moveTo>
                          <a:cubicBezTo>
                            <a:pt x="5424" y="105526"/>
                            <a:pt x="104042" y="-113"/>
                            <a:pt x="238363" y="0"/>
                          </a:cubicBezTo>
                          <a:cubicBezTo>
                            <a:pt x="371553" y="2695"/>
                            <a:pt x="473489" y="98042"/>
                            <a:pt x="476726" y="234306"/>
                          </a:cubicBezTo>
                          <a:cubicBezTo>
                            <a:pt x="468632" y="374925"/>
                            <a:pt x="371437" y="442837"/>
                            <a:pt x="238363" y="468612"/>
                          </a:cubicBezTo>
                          <a:cubicBezTo>
                            <a:pt x="98503" y="466387"/>
                            <a:pt x="11953" y="358228"/>
                            <a:pt x="0" y="234306"/>
                          </a:cubicBezTo>
                          <a:close/>
                        </a:path>
                        <a:path w="476725" h="468612" stroke="0" extrusionOk="0">
                          <a:moveTo>
                            <a:pt x="0" y="234306"/>
                          </a:moveTo>
                          <a:cubicBezTo>
                            <a:pt x="-20995" y="98712"/>
                            <a:pt x="92911" y="19003"/>
                            <a:pt x="238363" y="0"/>
                          </a:cubicBezTo>
                          <a:cubicBezTo>
                            <a:pt x="390221" y="-13853"/>
                            <a:pt x="475306" y="103296"/>
                            <a:pt x="476726" y="234306"/>
                          </a:cubicBezTo>
                          <a:cubicBezTo>
                            <a:pt x="483296" y="362456"/>
                            <a:pt x="373634" y="464701"/>
                            <a:pt x="238363" y="468612"/>
                          </a:cubicBezTo>
                          <a:cubicBezTo>
                            <a:pt x="112489" y="463095"/>
                            <a:pt x="-4079" y="357340"/>
                            <a:pt x="0" y="234306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C00000">
                            <a:tint val="66000"/>
                            <a:satMod val="160000"/>
                          </a:srgbClr>
                        </a:gs>
                        <a:gs pos="50000">
                          <a:srgbClr val="C00000">
                            <a:tint val="44500"/>
                            <a:satMod val="160000"/>
                          </a:srgbClr>
                        </a:gs>
                        <a:gs pos="100000">
                          <a:srgbClr val="C00000">
                            <a:tint val="23500"/>
                            <a:satMod val="160000"/>
                          </a:srgbClr>
                        </a:gs>
                      </a:gsLst>
                      <a:lin ang="8100000" scaled="1"/>
                      <a:tileRect/>
                    </a:gradFill>
                    <a:ln w="57150">
                      <a:extLst>
                        <a:ext uri="{C807C97D-BFC1-408E-A445-0C87EB9F89A2}">
                          <ask:lineSketchStyleProps xmlns:ask="http://schemas.microsoft.com/office/drawing/2018/sketchyshapes" sd="3430082984">
                            <a:prstGeom prst="ellipse">
                              <a:avLst/>
                            </a:prstGeom>
                            <ask:type>
                              <ask:lineSketchCurved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" name="Oval 184">
                      <a:extLst>
                        <a:ext uri="{FF2B5EF4-FFF2-40B4-BE49-F238E27FC236}">
                          <a16:creationId xmlns:a16="http://schemas.microsoft.com/office/drawing/2014/main" id="{44DDB674-3217-2F4B-969E-09D15F90FF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7274" y="3278780"/>
                      <a:ext cx="476725" cy="468612"/>
                    </a:xfrm>
                    <a:custGeom>
                      <a:avLst/>
                      <a:gdLst>
                        <a:gd name="connsiteX0" fmla="*/ 0 w 476725"/>
                        <a:gd name="connsiteY0" fmla="*/ 234306 h 468612"/>
                        <a:gd name="connsiteX1" fmla="*/ 238363 w 476725"/>
                        <a:gd name="connsiteY1" fmla="*/ 0 h 468612"/>
                        <a:gd name="connsiteX2" fmla="*/ 476726 w 476725"/>
                        <a:gd name="connsiteY2" fmla="*/ 234306 h 468612"/>
                        <a:gd name="connsiteX3" fmla="*/ 238363 w 476725"/>
                        <a:gd name="connsiteY3" fmla="*/ 468612 h 468612"/>
                        <a:gd name="connsiteX4" fmla="*/ 0 w 476725"/>
                        <a:gd name="connsiteY4" fmla="*/ 234306 h 468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76725" h="468612" fill="none" extrusionOk="0">
                          <a:moveTo>
                            <a:pt x="0" y="234306"/>
                          </a:moveTo>
                          <a:cubicBezTo>
                            <a:pt x="5424" y="105526"/>
                            <a:pt x="104042" y="-113"/>
                            <a:pt x="238363" y="0"/>
                          </a:cubicBezTo>
                          <a:cubicBezTo>
                            <a:pt x="371553" y="2695"/>
                            <a:pt x="473489" y="98042"/>
                            <a:pt x="476726" y="234306"/>
                          </a:cubicBezTo>
                          <a:cubicBezTo>
                            <a:pt x="468632" y="374925"/>
                            <a:pt x="371437" y="442837"/>
                            <a:pt x="238363" y="468612"/>
                          </a:cubicBezTo>
                          <a:cubicBezTo>
                            <a:pt x="98503" y="466387"/>
                            <a:pt x="11953" y="358228"/>
                            <a:pt x="0" y="234306"/>
                          </a:cubicBezTo>
                          <a:close/>
                        </a:path>
                        <a:path w="476725" h="468612" stroke="0" extrusionOk="0">
                          <a:moveTo>
                            <a:pt x="0" y="234306"/>
                          </a:moveTo>
                          <a:cubicBezTo>
                            <a:pt x="-20995" y="98712"/>
                            <a:pt x="92911" y="19003"/>
                            <a:pt x="238363" y="0"/>
                          </a:cubicBezTo>
                          <a:cubicBezTo>
                            <a:pt x="390221" y="-13853"/>
                            <a:pt x="475306" y="103296"/>
                            <a:pt x="476726" y="234306"/>
                          </a:cubicBezTo>
                          <a:cubicBezTo>
                            <a:pt x="483296" y="362456"/>
                            <a:pt x="373634" y="464701"/>
                            <a:pt x="238363" y="468612"/>
                          </a:cubicBezTo>
                          <a:cubicBezTo>
                            <a:pt x="112489" y="463095"/>
                            <a:pt x="-4079" y="357340"/>
                            <a:pt x="0" y="234306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C00000">
                            <a:tint val="66000"/>
                            <a:satMod val="160000"/>
                          </a:srgbClr>
                        </a:gs>
                        <a:gs pos="50000">
                          <a:srgbClr val="C00000">
                            <a:tint val="44500"/>
                            <a:satMod val="160000"/>
                          </a:srgbClr>
                        </a:gs>
                        <a:gs pos="100000">
                          <a:srgbClr val="C0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  <a:ln w="57150">
                      <a:extLst>
                        <a:ext uri="{C807C97D-BFC1-408E-A445-0C87EB9F89A2}">
                          <ask:lineSketchStyleProps xmlns:ask="http://schemas.microsoft.com/office/drawing/2018/sketchyshapes" sd="3430082984">
                            <a:prstGeom prst="ellipse">
                              <a:avLst/>
                            </a:prstGeom>
                            <ask:type>
                              <ask:lineSketchCurved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ill Sans MT"/>
                        <a:ea typeface="+mn-ea"/>
                        <a:cs typeface="+mn-cs"/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5" name="Rectangle 54">
                        <a:extLst>
                          <a:ext uri="{FF2B5EF4-FFF2-40B4-BE49-F238E27FC236}">
                            <a16:creationId xmlns:a16="http://schemas.microsoft.com/office/drawing/2014/main" id="{EA409269-F9F0-4947-8D85-68AC1A3E41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0724" y="3858907"/>
                        <a:ext cx="584584" cy="53476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>
                  <p:sp>
                    <p:nvSpPr>
                      <p:cNvPr id="55" name="Rectangle 54">
                        <a:extLst>
                          <a:ext uri="{FF2B5EF4-FFF2-40B4-BE49-F238E27FC236}">
                            <a16:creationId xmlns:a16="http://schemas.microsoft.com/office/drawing/2014/main" id="{EA409269-F9F0-4947-8D85-68AC1A3E41F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0724" y="3858907"/>
                        <a:ext cx="584584" cy="534762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6383" b="-1860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03CFD24A-725C-2841-A13E-231091BEBCB8}"/>
                      </a:ext>
                    </a:extLst>
                  </p:cNvPr>
                  <p:cNvSpPr/>
                  <p:nvPr/>
                </p:nvSpPr>
                <p:spPr>
                  <a:xfrm>
                    <a:off x="2435523" y="2126550"/>
                    <a:ext cx="161582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halkboard SE" panose="03050602040202020205" pitchFamily="66" charset="77"/>
                        <a:ea typeface="Permanent Marker"/>
                        <a:cs typeface="Permanent Marker"/>
                        <a:sym typeface="Permanent Marker"/>
                      </a:rPr>
                      <a:t>Generator</a:t>
                    </a:r>
                    <a:endPara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halkboard SE" panose="03050602040202020205" pitchFamily="66" charset="77"/>
                    </a:endParaRPr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6C8B0D80-6FAD-2249-8DF7-9EE0C5CF746D}"/>
                      </a:ext>
                    </a:extLst>
                  </p:cNvPr>
                  <p:cNvSpPr/>
                  <p:nvPr/>
                </p:nvSpPr>
                <p:spPr>
                  <a:xfrm>
                    <a:off x="4932802" y="4693458"/>
                    <a:ext cx="1576201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halkboard SE" panose="03050602040202020205" pitchFamily="66" charset="77"/>
                        <a:ea typeface="Permanent Marker"/>
                        <a:cs typeface="Permanent Marker"/>
                        <a:sym typeface="Permanent Marker"/>
                      </a:rPr>
                      <a:t>Fake data</a:t>
                    </a:r>
                    <a:endPara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halkboard SE" panose="03050602040202020205" pitchFamily="66" charset="77"/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8" name="Rectangle 37">
                        <a:extLst>
                          <a:ext uri="{FF2B5EF4-FFF2-40B4-BE49-F238E27FC236}">
                            <a16:creationId xmlns:a16="http://schemas.microsoft.com/office/drawing/2014/main" id="{852FB90E-6BD8-484B-9121-E040CAA4E8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1359" y="5237830"/>
                        <a:ext cx="1827423" cy="52322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>
                  <p:sp>
                    <p:nvSpPr>
                      <p:cNvPr id="38" name="Rectangle 37">
                        <a:extLst>
                          <a:ext uri="{FF2B5EF4-FFF2-40B4-BE49-F238E27FC236}">
                            <a16:creationId xmlns:a16="http://schemas.microsoft.com/office/drawing/2014/main" id="{852FB90E-6BD8-484B-9121-E040CAA4E8A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21359" y="5237830"/>
                        <a:ext cx="1827423" cy="523220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r="-1379" b="-1904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pic>
                <p:nvPicPr>
                  <p:cNvPr id="59" name="Google Shape;133;p17">
                    <a:extLst>
                      <a:ext uri="{FF2B5EF4-FFF2-40B4-BE49-F238E27FC236}">
                        <a16:creationId xmlns:a16="http://schemas.microsoft.com/office/drawing/2014/main" id="{2010DFDD-B69E-5D40-BB77-0B4E77D51E5F}"/>
                      </a:ext>
                    </a:extLst>
                  </p:cNvPr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6967921" y="3464377"/>
                    <a:ext cx="2666484" cy="1127269"/>
                  </a:xfrm>
                  <a:prstGeom prst="rect">
                    <a:avLst/>
                  </a:prstGeom>
                  <a:noFill/>
                  <a:ln w="19050" cap="flat" cmpd="sng">
                    <a:solidFill>
                      <a:srgbClr val="FF99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pic>
            </p:grpSp>
          </p:grp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B2F390E-D393-6E4B-976B-092D24C03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82608" y="4037257"/>
                <a:ext cx="2795135" cy="2432948"/>
              </a:xfrm>
              <a:prstGeom prst="rect">
                <a:avLst/>
              </a:prstGeom>
            </p:spPr>
          </p:pic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7347121-9302-AC43-AED5-A068140F8ECF}"/>
              </a:ext>
            </a:extLst>
          </p:cNvPr>
          <p:cNvSpPr/>
          <p:nvPr/>
        </p:nvSpPr>
        <p:spPr>
          <a:xfrm>
            <a:off x="2264765" y="6031314"/>
            <a:ext cx="2687471" cy="16086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1" name="Google Shape;538;p60" descr="X_r \sim \mathcal{N} (\mu_r, \Sigma_r)" title="MathEquation,#000000">
            <a:extLst>
              <a:ext uri="{FF2B5EF4-FFF2-40B4-BE49-F238E27FC236}">
                <a16:creationId xmlns:a16="http://schemas.microsoft.com/office/drawing/2014/main" id="{B7094D20-8A9E-0F45-B9AE-2D36362572C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63060" y="2973981"/>
            <a:ext cx="1907981" cy="3386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257E17C-A423-4242-A6A0-8C4CC6B4FE54}"/>
              </a:ext>
            </a:extLst>
          </p:cNvPr>
          <p:cNvGrpSpPr/>
          <p:nvPr/>
        </p:nvGrpSpPr>
        <p:grpSpPr>
          <a:xfrm>
            <a:off x="7063060" y="3811217"/>
            <a:ext cx="5066540" cy="956336"/>
            <a:chOff x="6972540" y="1747186"/>
            <a:chExt cx="5066540" cy="9563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C915BE-4946-F942-ABD8-46475E7A0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72540" y="1747186"/>
              <a:ext cx="2857943" cy="4173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3E86EA0-6537-434A-8028-8643EE9A9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640715" y="2184327"/>
              <a:ext cx="3398365" cy="519195"/>
            </a:xfrm>
            <a:prstGeom prst="rect">
              <a:avLst/>
            </a:prstGeom>
          </p:spPr>
        </p:pic>
      </p:grpSp>
      <p:sp>
        <p:nvSpPr>
          <p:cNvPr id="93" name="Google Shape;537;p60">
            <a:extLst>
              <a:ext uri="{FF2B5EF4-FFF2-40B4-BE49-F238E27FC236}">
                <a16:creationId xmlns:a16="http://schemas.microsoft.com/office/drawing/2014/main" id="{A165AFA5-1BEF-FD45-A294-EBB7BA928CC1}"/>
              </a:ext>
            </a:extLst>
          </p:cNvPr>
          <p:cNvSpPr txBox="1"/>
          <p:nvPr/>
        </p:nvSpPr>
        <p:spPr>
          <a:xfrm>
            <a:off x="6996534" y="983807"/>
            <a:ext cx="4911128" cy="155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Assuming that the activations distribute as multivariate Gaussians, compute the W</a:t>
            </a:r>
            <a:r>
              <a:rPr lang="en" sz="2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2 </a:t>
            </a:r>
            <a:r>
              <a:rPr lang="e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distance between the distributions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BB0EADE-39C0-AC4B-810B-B1A99EF6B5A4}"/>
              </a:ext>
            </a:extLst>
          </p:cNvPr>
          <p:cNvGrpSpPr/>
          <p:nvPr/>
        </p:nvGrpSpPr>
        <p:grpSpPr>
          <a:xfrm>
            <a:off x="5138930" y="1002475"/>
            <a:ext cx="1583119" cy="1794083"/>
            <a:chOff x="5138930" y="1002475"/>
            <a:chExt cx="1583119" cy="1794083"/>
          </a:xfrm>
        </p:grpSpPr>
        <p:sp>
          <p:nvSpPr>
            <p:cNvPr id="34" name="Up Arrow 23">
              <a:extLst>
                <a:ext uri="{FF2B5EF4-FFF2-40B4-BE49-F238E27FC236}">
                  <a16:creationId xmlns:a16="http://schemas.microsoft.com/office/drawing/2014/main" id="{CE428A89-C233-D947-9796-F853DD59A445}"/>
                </a:ext>
              </a:extLst>
            </p:cNvPr>
            <p:cNvSpPr/>
            <p:nvPr/>
          </p:nvSpPr>
          <p:spPr>
            <a:xfrm rot="5400000">
              <a:off x="5308773" y="1460898"/>
              <a:ext cx="553585" cy="893272"/>
            </a:xfrm>
            <a:custGeom>
              <a:avLst/>
              <a:gdLst>
                <a:gd name="connsiteX0" fmla="*/ 0 w 553585"/>
                <a:gd name="connsiteY0" fmla="*/ 293583 h 893272"/>
                <a:gd name="connsiteX1" fmla="*/ 276793 w 553585"/>
                <a:gd name="connsiteY1" fmla="*/ 0 h 893272"/>
                <a:gd name="connsiteX2" fmla="*/ 553585 w 553585"/>
                <a:gd name="connsiteY2" fmla="*/ 293583 h 893272"/>
                <a:gd name="connsiteX3" fmla="*/ 415189 w 553585"/>
                <a:gd name="connsiteY3" fmla="*/ 293583 h 893272"/>
                <a:gd name="connsiteX4" fmla="*/ 415189 w 553585"/>
                <a:gd name="connsiteY4" fmla="*/ 893272 h 893272"/>
                <a:gd name="connsiteX5" fmla="*/ 138396 w 553585"/>
                <a:gd name="connsiteY5" fmla="*/ 893272 h 893272"/>
                <a:gd name="connsiteX6" fmla="*/ 138396 w 553585"/>
                <a:gd name="connsiteY6" fmla="*/ 293583 h 893272"/>
                <a:gd name="connsiteX7" fmla="*/ 0 w 553585"/>
                <a:gd name="connsiteY7" fmla="*/ 293583 h 89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585" h="893272" fill="none" extrusionOk="0">
                  <a:moveTo>
                    <a:pt x="0" y="293583"/>
                  </a:moveTo>
                  <a:cubicBezTo>
                    <a:pt x="91722" y="171861"/>
                    <a:pt x="185971" y="122263"/>
                    <a:pt x="276793" y="0"/>
                  </a:cubicBezTo>
                  <a:cubicBezTo>
                    <a:pt x="333481" y="74611"/>
                    <a:pt x="478574" y="223581"/>
                    <a:pt x="553585" y="293583"/>
                  </a:cubicBezTo>
                  <a:cubicBezTo>
                    <a:pt x="496457" y="298745"/>
                    <a:pt x="463694" y="298857"/>
                    <a:pt x="415189" y="293583"/>
                  </a:cubicBezTo>
                  <a:cubicBezTo>
                    <a:pt x="443593" y="539931"/>
                    <a:pt x="385658" y="646525"/>
                    <a:pt x="415189" y="893272"/>
                  </a:cubicBezTo>
                  <a:cubicBezTo>
                    <a:pt x="302804" y="900294"/>
                    <a:pt x="197768" y="890813"/>
                    <a:pt x="138396" y="893272"/>
                  </a:cubicBezTo>
                  <a:cubicBezTo>
                    <a:pt x="154524" y="752296"/>
                    <a:pt x="145374" y="454414"/>
                    <a:pt x="138396" y="293583"/>
                  </a:cubicBezTo>
                  <a:cubicBezTo>
                    <a:pt x="97357" y="288117"/>
                    <a:pt x="53209" y="299848"/>
                    <a:pt x="0" y="293583"/>
                  </a:cubicBezTo>
                  <a:close/>
                </a:path>
                <a:path w="553585" h="893272" stroke="0" extrusionOk="0">
                  <a:moveTo>
                    <a:pt x="0" y="293583"/>
                  </a:moveTo>
                  <a:cubicBezTo>
                    <a:pt x="134761" y="168918"/>
                    <a:pt x="184740" y="122424"/>
                    <a:pt x="276793" y="0"/>
                  </a:cubicBezTo>
                  <a:cubicBezTo>
                    <a:pt x="417170" y="124711"/>
                    <a:pt x="477643" y="231545"/>
                    <a:pt x="553585" y="293583"/>
                  </a:cubicBezTo>
                  <a:cubicBezTo>
                    <a:pt x="516336" y="296087"/>
                    <a:pt x="465163" y="296098"/>
                    <a:pt x="415189" y="293583"/>
                  </a:cubicBezTo>
                  <a:cubicBezTo>
                    <a:pt x="416012" y="590093"/>
                    <a:pt x="391774" y="772020"/>
                    <a:pt x="415189" y="893272"/>
                  </a:cubicBezTo>
                  <a:cubicBezTo>
                    <a:pt x="315938" y="902202"/>
                    <a:pt x="230825" y="891863"/>
                    <a:pt x="138396" y="893272"/>
                  </a:cubicBezTo>
                  <a:cubicBezTo>
                    <a:pt x="116197" y="603021"/>
                    <a:pt x="129518" y="532850"/>
                    <a:pt x="138396" y="293583"/>
                  </a:cubicBezTo>
                  <a:cubicBezTo>
                    <a:pt x="77258" y="288341"/>
                    <a:pt x="33183" y="292768"/>
                    <a:pt x="0" y="293583"/>
                  </a:cubicBezTo>
                  <a:close/>
                </a:path>
              </a:pathLst>
            </a:custGeom>
            <a:solidFill>
              <a:srgbClr val="00B0F0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upArrow">
                      <a:avLst>
                        <a:gd name="adj1" fmla="val 50000"/>
                        <a:gd name="adj2" fmla="val 5303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01A1705-7C7D-ED44-BE3E-914CF05C3897}"/>
                </a:ext>
              </a:extLst>
            </p:cNvPr>
            <p:cNvGrpSpPr/>
            <p:nvPr/>
          </p:nvGrpSpPr>
          <p:grpSpPr>
            <a:xfrm>
              <a:off x="5997545" y="1002475"/>
              <a:ext cx="724504" cy="1794083"/>
              <a:chOff x="5997545" y="1002475"/>
              <a:chExt cx="724504" cy="179408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9194E3E-0D17-284D-9452-29CDF8E44D89}"/>
                  </a:ext>
                </a:extLst>
              </p:cNvPr>
              <p:cNvGrpSpPr/>
              <p:nvPr/>
            </p:nvGrpSpPr>
            <p:grpSpPr>
              <a:xfrm>
                <a:off x="6346491" y="1002475"/>
                <a:ext cx="375558" cy="1716593"/>
                <a:chOff x="6346491" y="1002475"/>
                <a:chExt cx="375558" cy="1716593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CC70218D-AEF0-7A43-8185-89BC6D533D8D}"/>
                    </a:ext>
                  </a:extLst>
                </p:cNvPr>
                <p:cNvSpPr/>
                <p:nvPr/>
              </p:nvSpPr>
              <p:spPr>
                <a:xfrm>
                  <a:off x="6411445" y="1101952"/>
                  <a:ext cx="223226" cy="225466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9436284F-74EE-174E-B739-4C08FAF3704E}"/>
                    </a:ext>
                  </a:extLst>
                </p:cNvPr>
                <p:cNvSpPr/>
                <p:nvPr/>
              </p:nvSpPr>
              <p:spPr>
                <a:xfrm>
                  <a:off x="6411445" y="1424898"/>
                  <a:ext cx="223226" cy="225466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752A766E-73D8-FC40-A7F9-0164852F4490}"/>
                    </a:ext>
                  </a:extLst>
                </p:cNvPr>
                <p:cNvSpPr/>
                <p:nvPr/>
              </p:nvSpPr>
              <p:spPr>
                <a:xfrm>
                  <a:off x="6416631" y="1722666"/>
                  <a:ext cx="223226" cy="225466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A755DD1A-060A-F849-BB0B-00A6A98B30BF}"/>
                    </a:ext>
                  </a:extLst>
                </p:cNvPr>
                <p:cNvSpPr/>
                <p:nvPr/>
              </p:nvSpPr>
              <p:spPr>
                <a:xfrm>
                  <a:off x="6411445" y="2061071"/>
                  <a:ext cx="223226" cy="225466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23EA8E00-DB6B-9147-A85D-F2A83636F1F6}"/>
                    </a:ext>
                  </a:extLst>
                </p:cNvPr>
                <p:cNvSpPr/>
                <p:nvPr/>
              </p:nvSpPr>
              <p:spPr>
                <a:xfrm>
                  <a:off x="6416631" y="2394124"/>
                  <a:ext cx="223226" cy="225466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E65A1C03-2FA1-0940-9600-8AE645542626}"/>
                    </a:ext>
                  </a:extLst>
                </p:cNvPr>
                <p:cNvSpPr/>
                <p:nvPr/>
              </p:nvSpPr>
              <p:spPr>
                <a:xfrm>
                  <a:off x="6346491" y="1002475"/>
                  <a:ext cx="375558" cy="171659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61D6CC-04FF-C345-851C-1DB3C7366086}"/>
                  </a:ext>
                </a:extLst>
              </p:cNvPr>
              <p:cNvSpPr txBox="1"/>
              <p:nvPr/>
            </p:nvSpPr>
            <p:spPr>
              <a:xfrm rot="16200000">
                <a:off x="5293185" y="1722867"/>
                <a:ext cx="1778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2048 dimensions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B4C9BD-E7EF-EA4F-8502-F652B7846E33}"/>
              </a:ext>
            </a:extLst>
          </p:cNvPr>
          <p:cNvGrpSpPr/>
          <p:nvPr/>
        </p:nvGrpSpPr>
        <p:grpSpPr>
          <a:xfrm>
            <a:off x="5138930" y="2778001"/>
            <a:ext cx="1579151" cy="1778051"/>
            <a:chOff x="5138930" y="2778001"/>
            <a:chExt cx="1579151" cy="1778051"/>
          </a:xfrm>
        </p:grpSpPr>
        <p:sp>
          <p:nvSpPr>
            <p:cNvPr id="36" name="Up Arrow 23">
              <a:extLst>
                <a:ext uri="{FF2B5EF4-FFF2-40B4-BE49-F238E27FC236}">
                  <a16:creationId xmlns:a16="http://schemas.microsoft.com/office/drawing/2014/main" id="{9F370FF6-6410-2D4C-80E6-439499139FCF}"/>
                </a:ext>
              </a:extLst>
            </p:cNvPr>
            <p:cNvSpPr/>
            <p:nvPr/>
          </p:nvSpPr>
          <p:spPr>
            <a:xfrm rot="5400000">
              <a:off x="5308773" y="2869650"/>
              <a:ext cx="553585" cy="893272"/>
            </a:xfrm>
            <a:custGeom>
              <a:avLst/>
              <a:gdLst>
                <a:gd name="connsiteX0" fmla="*/ 0 w 553585"/>
                <a:gd name="connsiteY0" fmla="*/ 293583 h 893272"/>
                <a:gd name="connsiteX1" fmla="*/ 276793 w 553585"/>
                <a:gd name="connsiteY1" fmla="*/ 0 h 893272"/>
                <a:gd name="connsiteX2" fmla="*/ 553585 w 553585"/>
                <a:gd name="connsiteY2" fmla="*/ 293583 h 893272"/>
                <a:gd name="connsiteX3" fmla="*/ 415189 w 553585"/>
                <a:gd name="connsiteY3" fmla="*/ 293583 h 893272"/>
                <a:gd name="connsiteX4" fmla="*/ 415189 w 553585"/>
                <a:gd name="connsiteY4" fmla="*/ 893272 h 893272"/>
                <a:gd name="connsiteX5" fmla="*/ 138396 w 553585"/>
                <a:gd name="connsiteY5" fmla="*/ 893272 h 893272"/>
                <a:gd name="connsiteX6" fmla="*/ 138396 w 553585"/>
                <a:gd name="connsiteY6" fmla="*/ 293583 h 893272"/>
                <a:gd name="connsiteX7" fmla="*/ 0 w 553585"/>
                <a:gd name="connsiteY7" fmla="*/ 293583 h 89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585" h="893272" fill="none" extrusionOk="0">
                  <a:moveTo>
                    <a:pt x="0" y="293583"/>
                  </a:moveTo>
                  <a:cubicBezTo>
                    <a:pt x="91722" y="171861"/>
                    <a:pt x="185971" y="122263"/>
                    <a:pt x="276793" y="0"/>
                  </a:cubicBezTo>
                  <a:cubicBezTo>
                    <a:pt x="333481" y="74611"/>
                    <a:pt x="478574" y="223581"/>
                    <a:pt x="553585" y="293583"/>
                  </a:cubicBezTo>
                  <a:cubicBezTo>
                    <a:pt x="496457" y="298745"/>
                    <a:pt x="463694" y="298857"/>
                    <a:pt x="415189" y="293583"/>
                  </a:cubicBezTo>
                  <a:cubicBezTo>
                    <a:pt x="443593" y="539931"/>
                    <a:pt x="385658" y="646525"/>
                    <a:pt x="415189" y="893272"/>
                  </a:cubicBezTo>
                  <a:cubicBezTo>
                    <a:pt x="302804" y="900294"/>
                    <a:pt x="197768" y="890813"/>
                    <a:pt x="138396" y="893272"/>
                  </a:cubicBezTo>
                  <a:cubicBezTo>
                    <a:pt x="154524" y="752296"/>
                    <a:pt x="145374" y="454414"/>
                    <a:pt x="138396" y="293583"/>
                  </a:cubicBezTo>
                  <a:cubicBezTo>
                    <a:pt x="97357" y="288117"/>
                    <a:pt x="53209" y="299848"/>
                    <a:pt x="0" y="293583"/>
                  </a:cubicBezTo>
                  <a:close/>
                </a:path>
                <a:path w="553585" h="893272" stroke="0" extrusionOk="0">
                  <a:moveTo>
                    <a:pt x="0" y="293583"/>
                  </a:moveTo>
                  <a:cubicBezTo>
                    <a:pt x="134761" y="168918"/>
                    <a:pt x="184740" y="122424"/>
                    <a:pt x="276793" y="0"/>
                  </a:cubicBezTo>
                  <a:cubicBezTo>
                    <a:pt x="417170" y="124711"/>
                    <a:pt x="477643" y="231545"/>
                    <a:pt x="553585" y="293583"/>
                  </a:cubicBezTo>
                  <a:cubicBezTo>
                    <a:pt x="516336" y="296087"/>
                    <a:pt x="465163" y="296098"/>
                    <a:pt x="415189" y="293583"/>
                  </a:cubicBezTo>
                  <a:cubicBezTo>
                    <a:pt x="416012" y="590093"/>
                    <a:pt x="391774" y="772020"/>
                    <a:pt x="415189" y="893272"/>
                  </a:cubicBezTo>
                  <a:cubicBezTo>
                    <a:pt x="315938" y="902202"/>
                    <a:pt x="230825" y="891863"/>
                    <a:pt x="138396" y="893272"/>
                  </a:cubicBezTo>
                  <a:cubicBezTo>
                    <a:pt x="116197" y="603021"/>
                    <a:pt x="129518" y="532850"/>
                    <a:pt x="138396" y="293583"/>
                  </a:cubicBezTo>
                  <a:cubicBezTo>
                    <a:pt x="77258" y="288341"/>
                    <a:pt x="33183" y="292768"/>
                    <a:pt x="0" y="293583"/>
                  </a:cubicBezTo>
                  <a:close/>
                </a:path>
              </a:pathLst>
            </a:custGeom>
            <a:solidFill>
              <a:srgbClr val="00B0F0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upArrow">
                      <a:avLst>
                        <a:gd name="adj1" fmla="val 50000"/>
                        <a:gd name="adj2" fmla="val 5303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A1133C-8FB5-2A4E-B2E2-9755CAA23DF4}"/>
                </a:ext>
              </a:extLst>
            </p:cNvPr>
            <p:cNvGrpSpPr/>
            <p:nvPr/>
          </p:nvGrpSpPr>
          <p:grpSpPr>
            <a:xfrm>
              <a:off x="5992527" y="2778001"/>
              <a:ext cx="725554" cy="1778051"/>
              <a:chOff x="5992527" y="2778001"/>
              <a:chExt cx="725554" cy="1778051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0778464-740C-1747-9CD3-55B918A32B6B}"/>
                  </a:ext>
                </a:extLst>
              </p:cNvPr>
              <p:cNvSpPr/>
              <p:nvPr/>
            </p:nvSpPr>
            <p:spPr>
              <a:xfrm>
                <a:off x="6413503" y="2861248"/>
                <a:ext cx="223226" cy="225466"/>
              </a:xfrm>
              <a:prstGeom prst="ellipse">
                <a:avLst/>
              </a:prstGeom>
              <a:solidFill>
                <a:srgbClr val="FFAB40"/>
              </a:solidFill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F8178BE-0EB3-554D-A12B-B5BC18C5AB8D}"/>
                  </a:ext>
                </a:extLst>
              </p:cNvPr>
              <p:cNvSpPr/>
              <p:nvPr/>
            </p:nvSpPr>
            <p:spPr>
              <a:xfrm>
                <a:off x="6413503" y="3184194"/>
                <a:ext cx="223226" cy="225466"/>
              </a:xfrm>
              <a:prstGeom prst="ellipse">
                <a:avLst/>
              </a:prstGeom>
              <a:solidFill>
                <a:srgbClr val="FFAB40"/>
              </a:solidFill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AD085B1-4074-7D48-9DE8-100EA4B5B120}"/>
                  </a:ext>
                </a:extLst>
              </p:cNvPr>
              <p:cNvSpPr/>
              <p:nvPr/>
            </p:nvSpPr>
            <p:spPr>
              <a:xfrm>
                <a:off x="6418689" y="3481962"/>
                <a:ext cx="223226" cy="225466"/>
              </a:xfrm>
              <a:prstGeom prst="ellipse">
                <a:avLst/>
              </a:prstGeom>
              <a:solidFill>
                <a:srgbClr val="FFAB40"/>
              </a:solidFill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D82B601-5096-AC4A-A360-1D53CBD7C878}"/>
                  </a:ext>
                </a:extLst>
              </p:cNvPr>
              <p:cNvSpPr/>
              <p:nvPr/>
            </p:nvSpPr>
            <p:spPr>
              <a:xfrm>
                <a:off x="6413503" y="3820367"/>
                <a:ext cx="223226" cy="225466"/>
              </a:xfrm>
              <a:prstGeom prst="ellipse">
                <a:avLst/>
              </a:prstGeom>
              <a:solidFill>
                <a:srgbClr val="FFAB40"/>
              </a:solidFill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50DFFC0-A9F2-E14D-A4A7-895C56FF056E}"/>
                  </a:ext>
                </a:extLst>
              </p:cNvPr>
              <p:cNvSpPr/>
              <p:nvPr/>
            </p:nvSpPr>
            <p:spPr>
              <a:xfrm>
                <a:off x="6418689" y="4153420"/>
                <a:ext cx="223226" cy="225466"/>
              </a:xfrm>
              <a:prstGeom prst="ellipse">
                <a:avLst/>
              </a:prstGeom>
              <a:solidFill>
                <a:srgbClr val="FFAB40"/>
              </a:solidFill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79FE4D7-7B24-8B42-847E-54807FBB1523}"/>
                  </a:ext>
                </a:extLst>
              </p:cNvPr>
              <p:cNvSpPr/>
              <p:nvPr/>
            </p:nvSpPr>
            <p:spPr>
              <a:xfrm>
                <a:off x="6342523" y="2788961"/>
                <a:ext cx="375558" cy="17165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A7D4304-79B7-4848-A44E-393F044A3FA9}"/>
                  </a:ext>
                </a:extLst>
              </p:cNvPr>
              <p:cNvSpPr txBox="1"/>
              <p:nvPr/>
            </p:nvSpPr>
            <p:spPr>
              <a:xfrm rot="16200000">
                <a:off x="5288167" y="3482361"/>
                <a:ext cx="1778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2048 dimensions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Line Callout 2 19">
                <a:extLst>
                  <a:ext uri="{FF2B5EF4-FFF2-40B4-BE49-F238E27FC236}">
                    <a16:creationId xmlns:a16="http://schemas.microsoft.com/office/drawing/2014/main" id="{BD2FE3DF-FDE4-2445-BD0B-5DB5E291D613}"/>
                  </a:ext>
                </a:extLst>
              </p:cNvPr>
              <p:cNvSpPr/>
              <p:nvPr/>
            </p:nvSpPr>
            <p:spPr>
              <a:xfrm>
                <a:off x="7161424" y="5184326"/>
                <a:ext cx="3279747" cy="1376025"/>
              </a:xfrm>
              <a:prstGeom prst="borderCallout2">
                <a:avLst>
                  <a:gd name="adj1" fmla="val -568"/>
                  <a:gd name="adj2" fmla="val 23437"/>
                  <a:gd name="adj3" fmla="val -22203"/>
                  <a:gd name="adj4" fmla="val 23857"/>
                  <a:gd name="adj5" fmla="val -66767"/>
                  <a:gd name="adj6" fmla="val 35677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In practice, we use large batches,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and the average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’s over batches. </a:t>
                </a:r>
              </a:p>
            </p:txBody>
          </p:sp>
        </mc:Choice>
        <mc:Fallback>
          <p:sp>
            <p:nvSpPr>
              <p:cNvPr id="20" name="Line Callout 2 19">
                <a:extLst>
                  <a:ext uri="{FF2B5EF4-FFF2-40B4-BE49-F238E27FC236}">
                    <a16:creationId xmlns:a16="http://schemas.microsoft.com/office/drawing/2014/main" id="{BD2FE3DF-FDE4-2445-BD0B-5DB5E291D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424" y="5184326"/>
                <a:ext cx="3279747" cy="1376025"/>
              </a:xfrm>
              <a:prstGeom prst="borderCallout2">
                <a:avLst>
                  <a:gd name="adj1" fmla="val -568"/>
                  <a:gd name="adj2" fmla="val 23437"/>
                  <a:gd name="adj3" fmla="val -22203"/>
                  <a:gd name="adj4" fmla="val 23857"/>
                  <a:gd name="adj5" fmla="val -66767"/>
                  <a:gd name="adj6" fmla="val 35677"/>
                </a:avLst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234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6559-87B5-5A40-86B6-FB197DDD5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GANS: </a:t>
            </a:r>
            <a:r>
              <a:rPr lang="en-US" dirty="0">
                <a:latin typeface="Karla" pitchFamily="2" charset="0"/>
                <a:ea typeface="Calibri"/>
                <a:cs typeface="Calibri"/>
                <a:sym typeface="Calibri"/>
              </a:rPr>
              <a:t>Brief timeline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1F944-F687-9442-BBA9-33E94E15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37</a:t>
            </a:fld>
            <a:endParaRPr lang="en-US"/>
          </a:p>
        </p:txBody>
      </p:sp>
      <p:sp>
        <p:nvSpPr>
          <p:cNvPr id="16" name="Google Shape;544;p61">
            <a:extLst>
              <a:ext uri="{FF2B5EF4-FFF2-40B4-BE49-F238E27FC236}">
                <a16:creationId xmlns:a16="http://schemas.microsoft.com/office/drawing/2014/main" id="{C017181F-E2B4-5040-9D1D-9A87276BE2A5}"/>
              </a:ext>
            </a:extLst>
          </p:cNvPr>
          <p:cNvSpPr txBox="1">
            <a:spLocks/>
          </p:cNvSpPr>
          <p:nvPr/>
        </p:nvSpPr>
        <p:spPr>
          <a:xfrm>
            <a:off x="481908" y="749370"/>
            <a:ext cx="11360800" cy="7636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Which one is real?  Are you a good Discriminator?</a:t>
            </a:r>
            <a:endParaRPr lang="en-US"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547;p61">
            <a:extLst>
              <a:ext uri="{FF2B5EF4-FFF2-40B4-BE49-F238E27FC236}">
                <a16:creationId xmlns:a16="http://schemas.microsoft.com/office/drawing/2014/main" id="{706CA81E-AE74-304B-A283-4C45F16927B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5776" y="1333396"/>
            <a:ext cx="4909017" cy="492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48;p61">
            <a:extLst>
              <a:ext uri="{FF2B5EF4-FFF2-40B4-BE49-F238E27FC236}">
                <a16:creationId xmlns:a16="http://schemas.microsoft.com/office/drawing/2014/main" id="{91DC025C-1ED0-3143-844D-3F415FA2D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859" y="1333396"/>
            <a:ext cx="4925299" cy="492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549;p61">
            <a:extLst>
              <a:ext uri="{FF2B5EF4-FFF2-40B4-BE49-F238E27FC236}">
                <a16:creationId xmlns:a16="http://schemas.microsoft.com/office/drawing/2014/main" id="{35F1220A-19E7-794F-AAA6-B5D9B7A5E9AA}"/>
              </a:ext>
            </a:extLst>
          </p:cNvPr>
          <p:cNvSpPr txBox="1"/>
          <p:nvPr/>
        </p:nvSpPr>
        <p:spPr>
          <a:xfrm>
            <a:off x="1150829" y="6461200"/>
            <a:ext cx="4385200" cy="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[Analyzing and Improving the Image Quality of StyleGAN]</a:t>
            </a:r>
            <a:endParaRPr sz="1333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04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6559-87B5-5A40-86B6-FB197DDD5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GANS: </a:t>
            </a:r>
            <a:r>
              <a:rPr lang="en-US" dirty="0">
                <a:latin typeface="Karla" pitchFamily="2" charset="0"/>
                <a:ea typeface="Calibri"/>
                <a:cs typeface="Calibri"/>
                <a:sym typeface="Calibri"/>
              </a:rPr>
              <a:t>Brief timeline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A903E-8165-6947-B81C-F7B8365C5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7 years of progress in faces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1F944-F687-9442-BBA9-33E94E15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38</a:t>
            </a:fld>
            <a:endParaRPr lang="en-US"/>
          </a:p>
        </p:txBody>
      </p:sp>
      <p:pic>
        <p:nvPicPr>
          <p:cNvPr id="5" name="Google Shape;556;p62">
            <a:extLst>
              <a:ext uri="{FF2B5EF4-FFF2-40B4-BE49-F238E27FC236}">
                <a16:creationId xmlns:a16="http://schemas.microsoft.com/office/drawing/2014/main" id="{A1002D8D-73DE-C942-A7A2-48D107A302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2" y="2470067"/>
            <a:ext cx="8753354" cy="37962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FBD08FC-D8F3-6D4B-BB68-C2C237AC7E28}"/>
              </a:ext>
            </a:extLst>
          </p:cNvPr>
          <p:cNvGrpSpPr/>
          <p:nvPr/>
        </p:nvGrpSpPr>
        <p:grpSpPr>
          <a:xfrm>
            <a:off x="8815304" y="2245110"/>
            <a:ext cx="3332510" cy="4612890"/>
            <a:chOff x="10002611" y="2505198"/>
            <a:chExt cx="2132516" cy="25285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E9AE892-C7C0-1542-94BD-5FA5FFFF2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2611" y="2505198"/>
              <a:ext cx="2132516" cy="215661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CB8629-A74E-FE4C-BE95-2A631E6CEE80}"/>
                </a:ext>
              </a:extLst>
            </p:cNvPr>
            <p:cNvSpPr txBox="1"/>
            <p:nvPr/>
          </p:nvSpPr>
          <p:spPr>
            <a:xfrm>
              <a:off x="10933759" y="466443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2021</a:t>
              </a:r>
            </a:p>
          </p:txBody>
        </p:sp>
      </p:grpSp>
      <p:sp>
        <p:nvSpPr>
          <p:cNvPr id="13" name="Google Shape;558;p62">
            <a:extLst>
              <a:ext uri="{FF2B5EF4-FFF2-40B4-BE49-F238E27FC236}">
                <a16:creationId xmlns:a16="http://schemas.microsoft.com/office/drawing/2014/main" id="{DE1C9EC5-814C-074B-B1E1-85ABA702790D}"/>
              </a:ext>
            </a:extLst>
          </p:cNvPr>
          <p:cNvSpPr txBox="1"/>
          <p:nvPr/>
        </p:nvSpPr>
        <p:spPr>
          <a:xfrm>
            <a:off x="44186" y="5869560"/>
            <a:ext cx="5403600" cy="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https://deepgenerativemodels.github.io/assets/slides/cs236_lecture9.pdf</a:t>
            </a:r>
            <a:endParaRPr sz="1333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840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6559-87B5-5A40-86B6-FB197DDD5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GANS: </a:t>
            </a:r>
            <a:r>
              <a:rPr lang="en-US" dirty="0">
                <a:latin typeface="Karla" pitchFamily="2" charset="0"/>
                <a:ea typeface="Calibri"/>
                <a:cs typeface="Calibri"/>
                <a:sym typeface="Calibri"/>
              </a:rPr>
              <a:t>Brief timeline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1F944-F687-9442-BBA9-33E94E15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/>
          </a:p>
        </p:txBody>
      </p:sp>
      <p:sp>
        <p:nvSpPr>
          <p:cNvPr id="12" name="Google Shape;563;p63">
            <a:extLst>
              <a:ext uri="{FF2B5EF4-FFF2-40B4-BE49-F238E27FC236}">
                <a16:creationId xmlns:a16="http://schemas.microsoft.com/office/drawing/2014/main" id="{B3D3D441-7215-C44F-A989-5B6EFF65F5EE}"/>
              </a:ext>
            </a:extLst>
          </p:cNvPr>
          <p:cNvSpPr txBox="1">
            <a:spLocks/>
          </p:cNvSpPr>
          <p:nvPr/>
        </p:nvSpPr>
        <p:spPr>
          <a:xfrm>
            <a:off x="415600" y="846558"/>
            <a:ext cx="11360800" cy="7636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~2 years of progress in ImageNet</a:t>
            </a:r>
            <a:endParaRPr lang="en-US"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565;p63">
            <a:extLst>
              <a:ext uri="{FF2B5EF4-FFF2-40B4-BE49-F238E27FC236}">
                <a16:creationId xmlns:a16="http://schemas.microsoft.com/office/drawing/2014/main" id="{73024381-03C6-E749-BE3F-F3EDEE9A46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9167" y="1601518"/>
            <a:ext cx="6493715" cy="509463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89A697F-9061-D844-ACD8-37B5C117960B}"/>
              </a:ext>
            </a:extLst>
          </p:cNvPr>
          <p:cNvSpPr/>
          <p:nvPr/>
        </p:nvSpPr>
        <p:spPr>
          <a:xfrm>
            <a:off x="9549774" y="1928160"/>
            <a:ext cx="1027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ea typeface="Calibri"/>
                <a:cs typeface="Calibri"/>
                <a:sym typeface="Calibri"/>
              </a:rPr>
              <a:t>Auxiliary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03F67B-AF87-C349-97E1-19FC45335179}"/>
              </a:ext>
            </a:extLst>
          </p:cNvPr>
          <p:cNvSpPr/>
          <p:nvPr/>
        </p:nvSpPr>
        <p:spPr>
          <a:xfrm>
            <a:off x="9543998" y="3155578"/>
            <a:ext cx="2362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ea typeface="Calibri"/>
                <a:cs typeface="Calibri"/>
                <a:sym typeface="Calibri"/>
              </a:rPr>
              <a:t>Spectral Normalization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518091-038A-3E48-99D3-2BDBFD1ABCD6}"/>
              </a:ext>
            </a:extLst>
          </p:cNvPr>
          <p:cNvSpPr/>
          <p:nvPr/>
        </p:nvSpPr>
        <p:spPr>
          <a:xfrm>
            <a:off x="9543998" y="4559499"/>
            <a:ext cx="1564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ea typeface="Calibri"/>
                <a:cs typeface="Calibri"/>
                <a:sym typeface="Calibri"/>
              </a:rPr>
              <a:t>Self-Attention 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A4F6E9-D8DF-134D-B629-4FF44BD643EF}"/>
              </a:ext>
            </a:extLst>
          </p:cNvPr>
          <p:cNvSpPr/>
          <p:nvPr/>
        </p:nvSpPr>
        <p:spPr>
          <a:xfrm>
            <a:off x="9543998" y="5786917"/>
            <a:ext cx="2597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ea typeface="Calibri"/>
                <a:cs typeface="Calibri"/>
                <a:sym typeface="Calibri"/>
              </a:rPr>
              <a:t>Large Scale GAN Training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08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p:sp>
        <p:nvSpPr>
          <p:cNvPr id="7" name="Google Shape;112;p27">
            <a:extLst>
              <a:ext uri="{FF2B5EF4-FFF2-40B4-BE49-F238E27FC236}">
                <a16:creationId xmlns:a16="http://schemas.microsoft.com/office/drawing/2014/main" id="{D5DB253F-9FF6-0F43-B483-2D498B55BA6B}"/>
              </a:ext>
            </a:extLst>
          </p:cNvPr>
          <p:cNvSpPr txBox="1">
            <a:spLocks/>
          </p:cNvSpPr>
          <p:nvPr/>
        </p:nvSpPr>
        <p:spPr>
          <a:xfrm>
            <a:off x="725068" y="600169"/>
            <a:ext cx="11117640" cy="2514257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</a:t>
            </a:r>
          </a:p>
          <a:p>
            <a:pPr marL="457200" indent="-4572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Generative Models </a:t>
            </a:r>
          </a:p>
          <a:p>
            <a:pPr marL="1085820" lvl="1" indent="-342900"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 collapse</a:t>
            </a:r>
          </a:p>
          <a:p>
            <a:pPr marL="457200" indent="-4572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Evaluate GANs</a:t>
            </a:r>
          </a:p>
          <a:p>
            <a:pPr marL="1085820" lvl="1" indent="-342900"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Inception score</a:t>
            </a:r>
          </a:p>
          <a:p>
            <a:pPr marL="1085820" lvl="1" indent="-342900"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Synthetic Test Real</a:t>
            </a:r>
          </a:p>
          <a:p>
            <a:pPr marL="1085820" lvl="1" indent="-342900">
              <a:buClr>
                <a:srgbClr val="000000"/>
              </a:buClr>
              <a:buSzPct val="10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Fréchet Distance</a:t>
            </a:r>
          </a:p>
          <a:p>
            <a:pPr marL="457200" indent="-4572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" dirty="0">
                <a:latin typeface="Karla" charset="0"/>
                <a:ea typeface="Karla" charset="0"/>
                <a:cs typeface="Karla" charset="0"/>
              </a:rPr>
              <a:t>State of the Art GANs</a:t>
            </a:r>
          </a:p>
          <a:p>
            <a:pPr marL="1085820" lvl="1" indent="-342900">
              <a:buClr>
                <a:srgbClr val="000000"/>
              </a:buClr>
              <a:buSzPct val="100000"/>
            </a:pPr>
            <a:r>
              <a:rPr lang="en" dirty="0">
                <a:latin typeface="Karla" charset="0"/>
                <a:ea typeface="Karla" charset="0"/>
                <a:cs typeface="Karla" charset="0"/>
              </a:rPr>
              <a:t>Deep Convolutional GAN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:</a:t>
            </a:r>
            <a:r>
              <a:rPr lang="en" dirty="0"/>
              <a:t> DCGAN</a:t>
            </a:r>
          </a:p>
          <a:p>
            <a:pPr marL="1085820" lvl="1" indent="-342900">
              <a:buClr>
                <a:srgbClr val="000000"/>
              </a:buClr>
              <a:buSzPct val="100000"/>
            </a:pPr>
            <a:r>
              <a:rPr lang="en" dirty="0">
                <a:latin typeface="Karla" charset="0"/>
                <a:ea typeface="Karla" charset="0"/>
                <a:cs typeface="Karla" charset="0"/>
              </a:rPr>
              <a:t>Auxiliary Classifier GANs </a:t>
            </a:r>
          </a:p>
          <a:p>
            <a:pPr marL="1085820" lvl="1" indent="-342900">
              <a:buClr>
                <a:srgbClr val="000000"/>
              </a:buClr>
              <a:buSzPct val="100000"/>
            </a:pPr>
            <a:r>
              <a:rPr lang="en" dirty="0">
                <a:latin typeface="Karla" charset="0"/>
                <a:ea typeface="Karla" charset="0"/>
                <a:cs typeface="Karla" charset="0"/>
              </a:rPr>
              <a:t>Recent updates </a:t>
            </a:r>
          </a:p>
          <a:p>
            <a:pPr marL="457200" indent="-4572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" dirty="0">
                <a:latin typeface="Karla" charset="0"/>
                <a:ea typeface="Karla" charset="0"/>
                <a:cs typeface="Karla" charset="0"/>
              </a:rPr>
              <a:t>Concluding remarks</a:t>
            </a:r>
          </a:p>
          <a:p>
            <a:pPr marL="457200" indent="-4572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456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6559-87B5-5A40-86B6-FB197DDD5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GANS: </a:t>
            </a:r>
            <a:r>
              <a:rPr lang="en-US" dirty="0">
                <a:latin typeface="Karla" pitchFamily="2" charset="0"/>
                <a:ea typeface="Calibri"/>
                <a:cs typeface="Calibri"/>
                <a:sym typeface="Calibri"/>
              </a:rPr>
              <a:t>Brief timeline – Original GAN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1F944-F687-9442-BBA9-33E94E15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40</a:t>
            </a:fld>
            <a:endParaRPr lang="en-US"/>
          </a:p>
        </p:txBody>
      </p:sp>
      <p:pic>
        <p:nvPicPr>
          <p:cNvPr id="10" name="Google Shape;573;p64">
            <a:extLst>
              <a:ext uri="{FF2B5EF4-FFF2-40B4-BE49-F238E27FC236}">
                <a16:creationId xmlns:a16="http://schemas.microsoft.com/office/drawing/2014/main" id="{188F46BB-C3BA-0A49-A304-B214B48A735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200" y="1701310"/>
            <a:ext cx="11785600" cy="37355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74;p64">
            <a:extLst>
              <a:ext uri="{FF2B5EF4-FFF2-40B4-BE49-F238E27FC236}">
                <a16:creationId xmlns:a16="http://schemas.microsoft.com/office/drawing/2014/main" id="{CC51AC42-DB14-4948-AFAC-F82DEEFA9E95}"/>
              </a:ext>
            </a:extLst>
          </p:cNvPr>
          <p:cNvSpPr txBox="1"/>
          <p:nvPr/>
        </p:nvSpPr>
        <p:spPr>
          <a:xfrm>
            <a:off x="3690800" y="5545400"/>
            <a:ext cx="4810400" cy="6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[Goodfellow et al. 2014]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5439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6559-87B5-5A40-86B6-FB197DDD5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GANS: </a:t>
            </a:r>
            <a:r>
              <a:rPr lang="en-US" dirty="0">
                <a:latin typeface="Karla" pitchFamily="2" charset="0"/>
                <a:ea typeface="Calibri"/>
                <a:cs typeface="Calibri"/>
                <a:sym typeface="Calibri"/>
              </a:rPr>
              <a:t>Brief timeline: Conditional GAN 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1F944-F687-9442-BBA9-33E94E15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41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870E28-F52D-C04F-A7EF-CCA2C25F0551}"/>
              </a:ext>
            </a:extLst>
          </p:cNvPr>
          <p:cNvSpPr/>
          <p:nvPr/>
        </p:nvSpPr>
        <p:spPr>
          <a:xfrm>
            <a:off x="7347978" y="2086173"/>
            <a:ext cx="1857577" cy="1775913"/>
          </a:xfrm>
          <a:prstGeom prst="roundRect">
            <a:avLst/>
          </a:prstGeom>
          <a:gradFill flip="none" rotWithShape="1">
            <a:gsLst>
              <a:gs pos="98000">
                <a:schemeClr val="tx2">
                  <a:lumMod val="20000"/>
                  <a:lumOff val="80000"/>
                </a:schemeClr>
              </a:gs>
              <a:gs pos="1000">
                <a:schemeClr val="accent1">
                  <a:lumMod val="20000"/>
                  <a:lumOff val="80000"/>
                </a:schemeClr>
              </a:gs>
              <a:gs pos="50000">
                <a:schemeClr val="tx2">
                  <a:lumMod val="20000"/>
                  <a:lumOff val="80000"/>
                </a:scheme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89523"/>
                      <a:gd name="connsiteY0" fmla="*/ 128115 h 768677"/>
                      <a:gd name="connsiteX1" fmla="*/ 128115 w 2289523"/>
                      <a:gd name="connsiteY1" fmla="*/ 0 h 768677"/>
                      <a:gd name="connsiteX2" fmla="*/ 656771 w 2289523"/>
                      <a:gd name="connsiteY2" fmla="*/ 0 h 768677"/>
                      <a:gd name="connsiteX3" fmla="*/ 1124429 w 2289523"/>
                      <a:gd name="connsiteY3" fmla="*/ 0 h 768677"/>
                      <a:gd name="connsiteX4" fmla="*/ 1673418 w 2289523"/>
                      <a:gd name="connsiteY4" fmla="*/ 0 h 768677"/>
                      <a:gd name="connsiteX5" fmla="*/ 2161408 w 2289523"/>
                      <a:gd name="connsiteY5" fmla="*/ 0 h 768677"/>
                      <a:gd name="connsiteX6" fmla="*/ 2289523 w 2289523"/>
                      <a:gd name="connsiteY6" fmla="*/ 128115 h 768677"/>
                      <a:gd name="connsiteX7" fmla="*/ 2289523 w 2289523"/>
                      <a:gd name="connsiteY7" fmla="*/ 640562 h 768677"/>
                      <a:gd name="connsiteX8" fmla="*/ 2161408 w 2289523"/>
                      <a:gd name="connsiteY8" fmla="*/ 768677 h 768677"/>
                      <a:gd name="connsiteX9" fmla="*/ 1612419 w 2289523"/>
                      <a:gd name="connsiteY9" fmla="*/ 768677 h 768677"/>
                      <a:gd name="connsiteX10" fmla="*/ 1083763 w 2289523"/>
                      <a:gd name="connsiteY10" fmla="*/ 768677 h 768677"/>
                      <a:gd name="connsiteX11" fmla="*/ 616105 w 2289523"/>
                      <a:gd name="connsiteY11" fmla="*/ 768677 h 768677"/>
                      <a:gd name="connsiteX12" fmla="*/ 128115 w 2289523"/>
                      <a:gd name="connsiteY12" fmla="*/ 768677 h 768677"/>
                      <a:gd name="connsiteX13" fmla="*/ 0 w 2289523"/>
                      <a:gd name="connsiteY13" fmla="*/ 640562 h 768677"/>
                      <a:gd name="connsiteX14" fmla="*/ 0 w 2289523"/>
                      <a:gd name="connsiteY14" fmla="*/ 128115 h 768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289523" h="768677" fill="none" extrusionOk="0">
                        <a:moveTo>
                          <a:pt x="0" y="128115"/>
                        </a:moveTo>
                        <a:cubicBezTo>
                          <a:pt x="-5607" y="45929"/>
                          <a:pt x="57630" y="-3670"/>
                          <a:pt x="128115" y="0"/>
                        </a:cubicBezTo>
                        <a:cubicBezTo>
                          <a:pt x="320759" y="-44133"/>
                          <a:pt x="511352" y="63266"/>
                          <a:pt x="656771" y="0"/>
                        </a:cubicBezTo>
                        <a:cubicBezTo>
                          <a:pt x="802190" y="-63266"/>
                          <a:pt x="1011614" y="47640"/>
                          <a:pt x="1124429" y="0"/>
                        </a:cubicBezTo>
                        <a:cubicBezTo>
                          <a:pt x="1237244" y="-47640"/>
                          <a:pt x="1410201" y="49370"/>
                          <a:pt x="1673418" y="0"/>
                        </a:cubicBezTo>
                        <a:cubicBezTo>
                          <a:pt x="1936635" y="-49370"/>
                          <a:pt x="1941903" y="40522"/>
                          <a:pt x="2161408" y="0"/>
                        </a:cubicBezTo>
                        <a:cubicBezTo>
                          <a:pt x="2240141" y="15794"/>
                          <a:pt x="2278415" y="63217"/>
                          <a:pt x="2289523" y="128115"/>
                        </a:cubicBezTo>
                        <a:cubicBezTo>
                          <a:pt x="2300866" y="237200"/>
                          <a:pt x="2251015" y="502718"/>
                          <a:pt x="2289523" y="640562"/>
                        </a:cubicBezTo>
                        <a:cubicBezTo>
                          <a:pt x="2290850" y="707235"/>
                          <a:pt x="2239549" y="776662"/>
                          <a:pt x="2161408" y="768677"/>
                        </a:cubicBezTo>
                        <a:cubicBezTo>
                          <a:pt x="1956881" y="833350"/>
                          <a:pt x="1883679" y="754784"/>
                          <a:pt x="1612419" y="768677"/>
                        </a:cubicBezTo>
                        <a:cubicBezTo>
                          <a:pt x="1341159" y="782570"/>
                          <a:pt x="1198178" y="716211"/>
                          <a:pt x="1083763" y="768677"/>
                        </a:cubicBezTo>
                        <a:cubicBezTo>
                          <a:pt x="969348" y="821143"/>
                          <a:pt x="809950" y="731774"/>
                          <a:pt x="616105" y="768677"/>
                        </a:cubicBezTo>
                        <a:cubicBezTo>
                          <a:pt x="422260" y="805580"/>
                          <a:pt x="288567" y="764541"/>
                          <a:pt x="128115" y="768677"/>
                        </a:cubicBezTo>
                        <a:cubicBezTo>
                          <a:pt x="45503" y="780678"/>
                          <a:pt x="-6130" y="724436"/>
                          <a:pt x="0" y="640562"/>
                        </a:cubicBezTo>
                        <a:cubicBezTo>
                          <a:pt x="-36047" y="490331"/>
                          <a:pt x="15562" y="285171"/>
                          <a:pt x="0" y="128115"/>
                        </a:cubicBezTo>
                        <a:close/>
                      </a:path>
                      <a:path w="2289523" h="768677" stroke="0" extrusionOk="0">
                        <a:moveTo>
                          <a:pt x="0" y="128115"/>
                        </a:moveTo>
                        <a:cubicBezTo>
                          <a:pt x="-11812" y="50073"/>
                          <a:pt x="49504" y="2948"/>
                          <a:pt x="128115" y="0"/>
                        </a:cubicBezTo>
                        <a:cubicBezTo>
                          <a:pt x="370254" y="-49761"/>
                          <a:pt x="541440" y="16639"/>
                          <a:pt x="677104" y="0"/>
                        </a:cubicBezTo>
                        <a:cubicBezTo>
                          <a:pt x="812768" y="-16639"/>
                          <a:pt x="1058298" y="38065"/>
                          <a:pt x="1165094" y="0"/>
                        </a:cubicBezTo>
                        <a:cubicBezTo>
                          <a:pt x="1271890" y="-38065"/>
                          <a:pt x="1426058" y="261"/>
                          <a:pt x="1632752" y="0"/>
                        </a:cubicBezTo>
                        <a:cubicBezTo>
                          <a:pt x="1839446" y="-261"/>
                          <a:pt x="1944835" y="18753"/>
                          <a:pt x="2161408" y="0"/>
                        </a:cubicBezTo>
                        <a:cubicBezTo>
                          <a:pt x="2238373" y="-12778"/>
                          <a:pt x="2269410" y="54279"/>
                          <a:pt x="2289523" y="128115"/>
                        </a:cubicBezTo>
                        <a:cubicBezTo>
                          <a:pt x="2340303" y="340807"/>
                          <a:pt x="2243925" y="458675"/>
                          <a:pt x="2289523" y="640562"/>
                        </a:cubicBezTo>
                        <a:cubicBezTo>
                          <a:pt x="2284812" y="719111"/>
                          <a:pt x="2231120" y="767467"/>
                          <a:pt x="2161408" y="768677"/>
                        </a:cubicBezTo>
                        <a:cubicBezTo>
                          <a:pt x="1967975" y="791824"/>
                          <a:pt x="1850555" y="741153"/>
                          <a:pt x="1693751" y="768677"/>
                        </a:cubicBezTo>
                        <a:cubicBezTo>
                          <a:pt x="1536947" y="796201"/>
                          <a:pt x="1391982" y="715345"/>
                          <a:pt x="1185427" y="768677"/>
                        </a:cubicBezTo>
                        <a:cubicBezTo>
                          <a:pt x="978872" y="822009"/>
                          <a:pt x="940074" y="740093"/>
                          <a:pt x="697437" y="768677"/>
                        </a:cubicBezTo>
                        <a:cubicBezTo>
                          <a:pt x="454800" y="797261"/>
                          <a:pt x="370867" y="715539"/>
                          <a:pt x="128115" y="768677"/>
                        </a:cubicBezTo>
                        <a:cubicBezTo>
                          <a:pt x="60705" y="764524"/>
                          <a:pt x="-6379" y="708852"/>
                          <a:pt x="0" y="640562"/>
                        </a:cubicBezTo>
                        <a:cubicBezTo>
                          <a:pt x="-59190" y="425762"/>
                          <a:pt x="47645" y="246353"/>
                          <a:pt x="0" y="12811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74F175-F833-1A46-B4CB-696359E82692}"/>
              </a:ext>
            </a:extLst>
          </p:cNvPr>
          <p:cNvSpPr/>
          <p:nvPr/>
        </p:nvSpPr>
        <p:spPr>
          <a:xfrm>
            <a:off x="5720903" y="1477574"/>
            <a:ext cx="734766" cy="768677"/>
          </a:xfrm>
          <a:prstGeom prst="round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89523"/>
                      <a:gd name="connsiteY0" fmla="*/ 128115 h 768677"/>
                      <a:gd name="connsiteX1" fmla="*/ 128115 w 2289523"/>
                      <a:gd name="connsiteY1" fmla="*/ 0 h 768677"/>
                      <a:gd name="connsiteX2" fmla="*/ 656771 w 2289523"/>
                      <a:gd name="connsiteY2" fmla="*/ 0 h 768677"/>
                      <a:gd name="connsiteX3" fmla="*/ 1124429 w 2289523"/>
                      <a:gd name="connsiteY3" fmla="*/ 0 h 768677"/>
                      <a:gd name="connsiteX4" fmla="*/ 1673418 w 2289523"/>
                      <a:gd name="connsiteY4" fmla="*/ 0 h 768677"/>
                      <a:gd name="connsiteX5" fmla="*/ 2161408 w 2289523"/>
                      <a:gd name="connsiteY5" fmla="*/ 0 h 768677"/>
                      <a:gd name="connsiteX6" fmla="*/ 2289523 w 2289523"/>
                      <a:gd name="connsiteY6" fmla="*/ 128115 h 768677"/>
                      <a:gd name="connsiteX7" fmla="*/ 2289523 w 2289523"/>
                      <a:gd name="connsiteY7" fmla="*/ 640562 h 768677"/>
                      <a:gd name="connsiteX8" fmla="*/ 2161408 w 2289523"/>
                      <a:gd name="connsiteY8" fmla="*/ 768677 h 768677"/>
                      <a:gd name="connsiteX9" fmla="*/ 1612419 w 2289523"/>
                      <a:gd name="connsiteY9" fmla="*/ 768677 h 768677"/>
                      <a:gd name="connsiteX10" fmla="*/ 1083763 w 2289523"/>
                      <a:gd name="connsiteY10" fmla="*/ 768677 h 768677"/>
                      <a:gd name="connsiteX11" fmla="*/ 616105 w 2289523"/>
                      <a:gd name="connsiteY11" fmla="*/ 768677 h 768677"/>
                      <a:gd name="connsiteX12" fmla="*/ 128115 w 2289523"/>
                      <a:gd name="connsiteY12" fmla="*/ 768677 h 768677"/>
                      <a:gd name="connsiteX13" fmla="*/ 0 w 2289523"/>
                      <a:gd name="connsiteY13" fmla="*/ 640562 h 768677"/>
                      <a:gd name="connsiteX14" fmla="*/ 0 w 2289523"/>
                      <a:gd name="connsiteY14" fmla="*/ 128115 h 768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289523" h="768677" fill="none" extrusionOk="0">
                        <a:moveTo>
                          <a:pt x="0" y="128115"/>
                        </a:moveTo>
                        <a:cubicBezTo>
                          <a:pt x="-5607" y="45929"/>
                          <a:pt x="57630" y="-3670"/>
                          <a:pt x="128115" y="0"/>
                        </a:cubicBezTo>
                        <a:cubicBezTo>
                          <a:pt x="320759" y="-44133"/>
                          <a:pt x="511352" y="63266"/>
                          <a:pt x="656771" y="0"/>
                        </a:cubicBezTo>
                        <a:cubicBezTo>
                          <a:pt x="802190" y="-63266"/>
                          <a:pt x="1011614" y="47640"/>
                          <a:pt x="1124429" y="0"/>
                        </a:cubicBezTo>
                        <a:cubicBezTo>
                          <a:pt x="1237244" y="-47640"/>
                          <a:pt x="1410201" y="49370"/>
                          <a:pt x="1673418" y="0"/>
                        </a:cubicBezTo>
                        <a:cubicBezTo>
                          <a:pt x="1936635" y="-49370"/>
                          <a:pt x="1941903" y="40522"/>
                          <a:pt x="2161408" y="0"/>
                        </a:cubicBezTo>
                        <a:cubicBezTo>
                          <a:pt x="2240141" y="15794"/>
                          <a:pt x="2278415" y="63217"/>
                          <a:pt x="2289523" y="128115"/>
                        </a:cubicBezTo>
                        <a:cubicBezTo>
                          <a:pt x="2300866" y="237200"/>
                          <a:pt x="2251015" y="502718"/>
                          <a:pt x="2289523" y="640562"/>
                        </a:cubicBezTo>
                        <a:cubicBezTo>
                          <a:pt x="2290850" y="707235"/>
                          <a:pt x="2239549" y="776662"/>
                          <a:pt x="2161408" y="768677"/>
                        </a:cubicBezTo>
                        <a:cubicBezTo>
                          <a:pt x="1956881" y="833350"/>
                          <a:pt x="1883679" y="754784"/>
                          <a:pt x="1612419" y="768677"/>
                        </a:cubicBezTo>
                        <a:cubicBezTo>
                          <a:pt x="1341159" y="782570"/>
                          <a:pt x="1198178" y="716211"/>
                          <a:pt x="1083763" y="768677"/>
                        </a:cubicBezTo>
                        <a:cubicBezTo>
                          <a:pt x="969348" y="821143"/>
                          <a:pt x="809950" y="731774"/>
                          <a:pt x="616105" y="768677"/>
                        </a:cubicBezTo>
                        <a:cubicBezTo>
                          <a:pt x="422260" y="805580"/>
                          <a:pt x="288567" y="764541"/>
                          <a:pt x="128115" y="768677"/>
                        </a:cubicBezTo>
                        <a:cubicBezTo>
                          <a:pt x="45503" y="780678"/>
                          <a:pt x="-6130" y="724436"/>
                          <a:pt x="0" y="640562"/>
                        </a:cubicBezTo>
                        <a:cubicBezTo>
                          <a:pt x="-36047" y="490331"/>
                          <a:pt x="15562" y="285171"/>
                          <a:pt x="0" y="128115"/>
                        </a:cubicBezTo>
                        <a:close/>
                      </a:path>
                      <a:path w="2289523" h="768677" stroke="0" extrusionOk="0">
                        <a:moveTo>
                          <a:pt x="0" y="128115"/>
                        </a:moveTo>
                        <a:cubicBezTo>
                          <a:pt x="-11812" y="50073"/>
                          <a:pt x="49504" y="2948"/>
                          <a:pt x="128115" y="0"/>
                        </a:cubicBezTo>
                        <a:cubicBezTo>
                          <a:pt x="370254" y="-49761"/>
                          <a:pt x="541440" y="16639"/>
                          <a:pt x="677104" y="0"/>
                        </a:cubicBezTo>
                        <a:cubicBezTo>
                          <a:pt x="812768" y="-16639"/>
                          <a:pt x="1058298" y="38065"/>
                          <a:pt x="1165094" y="0"/>
                        </a:cubicBezTo>
                        <a:cubicBezTo>
                          <a:pt x="1271890" y="-38065"/>
                          <a:pt x="1426058" y="261"/>
                          <a:pt x="1632752" y="0"/>
                        </a:cubicBezTo>
                        <a:cubicBezTo>
                          <a:pt x="1839446" y="-261"/>
                          <a:pt x="1944835" y="18753"/>
                          <a:pt x="2161408" y="0"/>
                        </a:cubicBezTo>
                        <a:cubicBezTo>
                          <a:pt x="2238373" y="-12778"/>
                          <a:pt x="2269410" y="54279"/>
                          <a:pt x="2289523" y="128115"/>
                        </a:cubicBezTo>
                        <a:cubicBezTo>
                          <a:pt x="2340303" y="340807"/>
                          <a:pt x="2243925" y="458675"/>
                          <a:pt x="2289523" y="640562"/>
                        </a:cubicBezTo>
                        <a:cubicBezTo>
                          <a:pt x="2284812" y="719111"/>
                          <a:pt x="2231120" y="767467"/>
                          <a:pt x="2161408" y="768677"/>
                        </a:cubicBezTo>
                        <a:cubicBezTo>
                          <a:pt x="1967975" y="791824"/>
                          <a:pt x="1850555" y="741153"/>
                          <a:pt x="1693751" y="768677"/>
                        </a:cubicBezTo>
                        <a:cubicBezTo>
                          <a:pt x="1536947" y="796201"/>
                          <a:pt x="1391982" y="715345"/>
                          <a:pt x="1185427" y="768677"/>
                        </a:cubicBezTo>
                        <a:cubicBezTo>
                          <a:pt x="978872" y="822009"/>
                          <a:pt x="940074" y="740093"/>
                          <a:pt x="697437" y="768677"/>
                        </a:cubicBezTo>
                        <a:cubicBezTo>
                          <a:pt x="454800" y="797261"/>
                          <a:pt x="370867" y="715539"/>
                          <a:pt x="128115" y="768677"/>
                        </a:cubicBezTo>
                        <a:cubicBezTo>
                          <a:pt x="60705" y="764524"/>
                          <a:pt x="-6379" y="708852"/>
                          <a:pt x="0" y="640562"/>
                        </a:cubicBezTo>
                        <a:cubicBezTo>
                          <a:pt x="-59190" y="425762"/>
                          <a:pt x="47645" y="246353"/>
                          <a:pt x="0" y="12811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21D55D-6A66-1145-93B1-B8BCA180F936}"/>
              </a:ext>
            </a:extLst>
          </p:cNvPr>
          <p:cNvGrpSpPr/>
          <p:nvPr/>
        </p:nvGrpSpPr>
        <p:grpSpPr>
          <a:xfrm>
            <a:off x="4367745" y="3666058"/>
            <a:ext cx="2091527" cy="789655"/>
            <a:chOff x="5914762" y="3530394"/>
            <a:chExt cx="2091527" cy="7896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133D5D3-E255-AF4C-B462-810A7054DEAD}"/>
                </a:ext>
              </a:extLst>
            </p:cNvPr>
            <p:cNvSpPr/>
            <p:nvPr/>
          </p:nvSpPr>
          <p:spPr>
            <a:xfrm>
              <a:off x="7271523" y="3530394"/>
              <a:ext cx="734766" cy="768677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289523"/>
                        <a:gd name="connsiteY0" fmla="*/ 128115 h 768677"/>
                        <a:gd name="connsiteX1" fmla="*/ 128115 w 2289523"/>
                        <a:gd name="connsiteY1" fmla="*/ 0 h 768677"/>
                        <a:gd name="connsiteX2" fmla="*/ 656771 w 2289523"/>
                        <a:gd name="connsiteY2" fmla="*/ 0 h 768677"/>
                        <a:gd name="connsiteX3" fmla="*/ 1124429 w 2289523"/>
                        <a:gd name="connsiteY3" fmla="*/ 0 h 768677"/>
                        <a:gd name="connsiteX4" fmla="*/ 1673418 w 2289523"/>
                        <a:gd name="connsiteY4" fmla="*/ 0 h 768677"/>
                        <a:gd name="connsiteX5" fmla="*/ 2161408 w 2289523"/>
                        <a:gd name="connsiteY5" fmla="*/ 0 h 768677"/>
                        <a:gd name="connsiteX6" fmla="*/ 2289523 w 2289523"/>
                        <a:gd name="connsiteY6" fmla="*/ 128115 h 768677"/>
                        <a:gd name="connsiteX7" fmla="*/ 2289523 w 2289523"/>
                        <a:gd name="connsiteY7" fmla="*/ 640562 h 768677"/>
                        <a:gd name="connsiteX8" fmla="*/ 2161408 w 2289523"/>
                        <a:gd name="connsiteY8" fmla="*/ 768677 h 768677"/>
                        <a:gd name="connsiteX9" fmla="*/ 1612419 w 2289523"/>
                        <a:gd name="connsiteY9" fmla="*/ 768677 h 768677"/>
                        <a:gd name="connsiteX10" fmla="*/ 1083763 w 2289523"/>
                        <a:gd name="connsiteY10" fmla="*/ 768677 h 768677"/>
                        <a:gd name="connsiteX11" fmla="*/ 616105 w 2289523"/>
                        <a:gd name="connsiteY11" fmla="*/ 768677 h 768677"/>
                        <a:gd name="connsiteX12" fmla="*/ 128115 w 2289523"/>
                        <a:gd name="connsiteY12" fmla="*/ 768677 h 768677"/>
                        <a:gd name="connsiteX13" fmla="*/ 0 w 2289523"/>
                        <a:gd name="connsiteY13" fmla="*/ 640562 h 768677"/>
                        <a:gd name="connsiteX14" fmla="*/ 0 w 2289523"/>
                        <a:gd name="connsiteY14" fmla="*/ 128115 h 768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289523" h="768677" fill="none" extrusionOk="0">
                          <a:moveTo>
                            <a:pt x="0" y="128115"/>
                          </a:moveTo>
                          <a:cubicBezTo>
                            <a:pt x="-5607" y="45929"/>
                            <a:pt x="57630" y="-3670"/>
                            <a:pt x="128115" y="0"/>
                          </a:cubicBezTo>
                          <a:cubicBezTo>
                            <a:pt x="320759" y="-44133"/>
                            <a:pt x="511352" y="63266"/>
                            <a:pt x="656771" y="0"/>
                          </a:cubicBezTo>
                          <a:cubicBezTo>
                            <a:pt x="802190" y="-63266"/>
                            <a:pt x="1011614" y="47640"/>
                            <a:pt x="1124429" y="0"/>
                          </a:cubicBezTo>
                          <a:cubicBezTo>
                            <a:pt x="1237244" y="-47640"/>
                            <a:pt x="1410201" y="49370"/>
                            <a:pt x="1673418" y="0"/>
                          </a:cubicBezTo>
                          <a:cubicBezTo>
                            <a:pt x="1936635" y="-49370"/>
                            <a:pt x="1941903" y="40522"/>
                            <a:pt x="2161408" y="0"/>
                          </a:cubicBezTo>
                          <a:cubicBezTo>
                            <a:pt x="2240141" y="15794"/>
                            <a:pt x="2278415" y="63217"/>
                            <a:pt x="2289523" y="128115"/>
                          </a:cubicBezTo>
                          <a:cubicBezTo>
                            <a:pt x="2300866" y="237200"/>
                            <a:pt x="2251015" y="502718"/>
                            <a:pt x="2289523" y="640562"/>
                          </a:cubicBezTo>
                          <a:cubicBezTo>
                            <a:pt x="2290850" y="707235"/>
                            <a:pt x="2239549" y="776662"/>
                            <a:pt x="2161408" y="768677"/>
                          </a:cubicBezTo>
                          <a:cubicBezTo>
                            <a:pt x="1956881" y="833350"/>
                            <a:pt x="1883679" y="754784"/>
                            <a:pt x="1612419" y="768677"/>
                          </a:cubicBezTo>
                          <a:cubicBezTo>
                            <a:pt x="1341159" y="782570"/>
                            <a:pt x="1198178" y="716211"/>
                            <a:pt x="1083763" y="768677"/>
                          </a:cubicBezTo>
                          <a:cubicBezTo>
                            <a:pt x="969348" y="821143"/>
                            <a:pt x="809950" y="731774"/>
                            <a:pt x="616105" y="768677"/>
                          </a:cubicBezTo>
                          <a:cubicBezTo>
                            <a:pt x="422260" y="805580"/>
                            <a:pt x="288567" y="764541"/>
                            <a:pt x="128115" y="768677"/>
                          </a:cubicBezTo>
                          <a:cubicBezTo>
                            <a:pt x="45503" y="780678"/>
                            <a:pt x="-6130" y="724436"/>
                            <a:pt x="0" y="640562"/>
                          </a:cubicBezTo>
                          <a:cubicBezTo>
                            <a:pt x="-36047" y="490331"/>
                            <a:pt x="15562" y="285171"/>
                            <a:pt x="0" y="128115"/>
                          </a:cubicBezTo>
                          <a:close/>
                        </a:path>
                        <a:path w="2289523" h="768677" stroke="0" extrusionOk="0">
                          <a:moveTo>
                            <a:pt x="0" y="128115"/>
                          </a:moveTo>
                          <a:cubicBezTo>
                            <a:pt x="-11812" y="50073"/>
                            <a:pt x="49504" y="2948"/>
                            <a:pt x="128115" y="0"/>
                          </a:cubicBezTo>
                          <a:cubicBezTo>
                            <a:pt x="370254" y="-49761"/>
                            <a:pt x="541440" y="16639"/>
                            <a:pt x="677104" y="0"/>
                          </a:cubicBezTo>
                          <a:cubicBezTo>
                            <a:pt x="812768" y="-16639"/>
                            <a:pt x="1058298" y="38065"/>
                            <a:pt x="1165094" y="0"/>
                          </a:cubicBezTo>
                          <a:cubicBezTo>
                            <a:pt x="1271890" y="-38065"/>
                            <a:pt x="1426058" y="261"/>
                            <a:pt x="1632752" y="0"/>
                          </a:cubicBezTo>
                          <a:cubicBezTo>
                            <a:pt x="1839446" y="-261"/>
                            <a:pt x="1944835" y="18753"/>
                            <a:pt x="2161408" y="0"/>
                          </a:cubicBezTo>
                          <a:cubicBezTo>
                            <a:pt x="2238373" y="-12778"/>
                            <a:pt x="2269410" y="54279"/>
                            <a:pt x="2289523" y="128115"/>
                          </a:cubicBezTo>
                          <a:cubicBezTo>
                            <a:pt x="2340303" y="340807"/>
                            <a:pt x="2243925" y="458675"/>
                            <a:pt x="2289523" y="640562"/>
                          </a:cubicBezTo>
                          <a:cubicBezTo>
                            <a:pt x="2284812" y="719111"/>
                            <a:pt x="2231120" y="767467"/>
                            <a:pt x="2161408" y="768677"/>
                          </a:cubicBezTo>
                          <a:cubicBezTo>
                            <a:pt x="1967975" y="791824"/>
                            <a:pt x="1850555" y="741153"/>
                            <a:pt x="1693751" y="768677"/>
                          </a:cubicBezTo>
                          <a:cubicBezTo>
                            <a:pt x="1536947" y="796201"/>
                            <a:pt x="1391982" y="715345"/>
                            <a:pt x="1185427" y="768677"/>
                          </a:cubicBezTo>
                          <a:cubicBezTo>
                            <a:pt x="978872" y="822009"/>
                            <a:pt x="940074" y="740093"/>
                            <a:pt x="697437" y="768677"/>
                          </a:cubicBezTo>
                          <a:cubicBezTo>
                            <a:pt x="454800" y="797261"/>
                            <a:pt x="370867" y="715539"/>
                            <a:pt x="128115" y="768677"/>
                          </a:cubicBezTo>
                          <a:cubicBezTo>
                            <a:pt x="60705" y="764524"/>
                            <a:pt x="-6379" y="708852"/>
                            <a:pt x="0" y="640562"/>
                          </a:cubicBezTo>
                          <a:cubicBezTo>
                            <a:pt x="-59190" y="425762"/>
                            <a:pt x="47645" y="246353"/>
                            <a:pt x="0" y="12811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2" name="Up Arrow 23">
              <a:extLst>
                <a:ext uri="{FF2B5EF4-FFF2-40B4-BE49-F238E27FC236}">
                  <a16:creationId xmlns:a16="http://schemas.microsoft.com/office/drawing/2014/main" id="{EA58D855-0790-3C4B-AEB6-8B33EA47F6AF}"/>
                </a:ext>
              </a:extLst>
            </p:cNvPr>
            <p:cNvSpPr/>
            <p:nvPr/>
          </p:nvSpPr>
          <p:spPr>
            <a:xfrm rot="5400000">
              <a:off x="6129535" y="3315622"/>
              <a:ext cx="789654" cy="1219199"/>
            </a:xfrm>
            <a:custGeom>
              <a:avLst/>
              <a:gdLst>
                <a:gd name="connsiteX0" fmla="*/ 0 w 789654"/>
                <a:gd name="connsiteY0" fmla="*/ 418777 h 1219199"/>
                <a:gd name="connsiteX1" fmla="*/ 394827 w 789654"/>
                <a:gd name="connsiteY1" fmla="*/ 0 h 1219199"/>
                <a:gd name="connsiteX2" fmla="*/ 789654 w 789654"/>
                <a:gd name="connsiteY2" fmla="*/ 418777 h 1219199"/>
                <a:gd name="connsiteX3" fmla="*/ 592241 w 789654"/>
                <a:gd name="connsiteY3" fmla="*/ 418777 h 1219199"/>
                <a:gd name="connsiteX4" fmla="*/ 592241 w 789654"/>
                <a:gd name="connsiteY4" fmla="*/ 810984 h 1219199"/>
                <a:gd name="connsiteX5" fmla="*/ 592241 w 789654"/>
                <a:gd name="connsiteY5" fmla="*/ 1219199 h 1219199"/>
                <a:gd name="connsiteX6" fmla="*/ 197414 w 789654"/>
                <a:gd name="connsiteY6" fmla="*/ 1219199 h 1219199"/>
                <a:gd name="connsiteX7" fmla="*/ 197414 w 789654"/>
                <a:gd name="connsiteY7" fmla="*/ 818988 h 1219199"/>
                <a:gd name="connsiteX8" fmla="*/ 197414 w 789654"/>
                <a:gd name="connsiteY8" fmla="*/ 418777 h 1219199"/>
                <a:gd name="connsiteX9" fmla="*/ 0 w 789654"/>
                <a:gd name="connsiteY9" fmla="*/ 418777 h 121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654" h="1219199" fill="none" extrusionOk="0">
                  <a:moveTo>
                    <a:pt x="0" y="418777"/>
                  </a:moveTo>
                  <a:cubicBezTo>
                    <a:pt x="170383" y="271476"/>
                    <a:pt x="256059" y="116573"/>
                    <a:pt x="394827" y="0"/>
                  </a:cubicBezTo>
                  <a:cubicBezTo>
                    <a:pt x="567696" y="187934"/>
                    <a:pt x="635689" y="277203"/>
                    <a:pt x="789654" y="418777"/>
                  </a:cubicBezTo>
                  <a:cubicBezTo>
                    <a:pt x="741306" y="411300"/>
                    <a:pt x="632962" y="427626"/>
                    <a:pt x="592241" y="418777"/>
                  </a:cubicBezTo>
                  <a:cubicBezTo>
                    <a:pt x="605445" y="587011"/>
                    <a:pt x="575857" y="652209"/>
                    <a:pt x="592241" y="810984"/>
                  </a:cubicBezTo>
                  <a:cubicBezTo>
                    <a:pt x="608625" y="969759"/>
                    <a:pt x="577106" y="1088854"/>
                    <a:pt x="592241" y="1219199"/>
                  </a:cubicBezTo>
                  <a:cubicBezTo>
                    <a:pt x="502188" y="1223913"/>
                    <a:pt x="292176" y="1217359"/>
                    <a:pt x="197414" y="1219199"/>
                  </a:cubicBezTo>
                  <a:cubicBezTo>
                    <a:pt x="217117" y="1126441"/>
                    <a:pt x="215477" y="942184"/>
                    <a:pt x="197414" y="818988"/>
                  </a:cubicBezTo>
                  <a:cubicBezTo>
                    <a:pt x="179351" y="695792"/>
                    <a:pt x="179846" y="600479"/>
                    <a:pt x="197414" y="418777"/>
                  </a:cubicBezTo>
                  <a:cubicBezTo>
                    <a:pt x="131412" y="420038"/>
                    <a:pt x="93591" y="414757"/>
                    <a:pt x="0" y="418777"/>
                  </a:cubicBezTo>
                  <a:close/>
                </a:path>
                <a:path w="789654" h="1219199" stroke="0" extrusionOk="0">
                  <a:moveTo>
                    <a:pt x="0" y="418777"/>
                  </a:moveTo>
                  <a:cubicBezTo>
                    <a:pt x="125337" y="302855"/>
                    <a:pt x="282714" y="140418"/>
                    <a:pt x="394827" y="0"/>
                  </a:cubicBezTo>
                  <a:cubicBezTo>
                    <a:pt x="559312" y="183217"/>
                    <a:pt x="645275" y="266313"/>
                    <a:pt x="789654" y="418777"/>
                  </a:cubicBezTo>
                  <a:cubicBezTo>
                    <a:pt x="732452" y="411948"/>
                    <a:pt x="661616" y="417412"/>
                    <a:pt x="592241" y="418777"/>
                  </a:cubicBezTo>
                  <a:cubicBezTo>
                    <a:pt x="580139" y="563993"/>
                    <a:pt x="612155" y="730646"/>
                    <a:pt x="592241" y="826992"/>
                  </a:cubicBezTo>
                  <a:cubicBezTo>
                    <a:pt x="572327" y="923339"/>
                    <a:pt x="574414" y="1107628"/>
                    <a:pt x="592241" y="1219199"/>
                  </a:cubicBezTo>
                  <a:cubicBezTo>
                    <a:pt x="506220" y="1232378"/>
                    <a:pt x="281748" y="1217477"/>
                    <a:pt x="197414" y="1219199"/>
                  </a:cubicBezTo>
                  <a:cubicBezTo>
                    <a:pt x="190871" y="1109583"/>
                    <a:pt x="189985" y="944592"/>
                    <a:pt x="197414" y="834996"/>
                  </a:cubicBezTo>
                  <a:cubicBezTo>
                    <a:pt x="204843" y="725400"/>
                    <a:pt x="185461" y="625572"/>
                    <a:pt x="197414" y="418777"/>
                  </a:cubicBezTo>
                  <a:cubicBezTo>
                    <a:pt x="123206" y="420881"/>
                    <a:pt x="91313" y="424929"/>
                    <a:pt x="0" y="418777"/>
                  </a:cubicBezTo>
                  <a:close/>
                </a:path>
              </a:pathLst>
            </a:custGeom>
            <a:solidFill>
              <a:srgbClr val="00B0F0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upArrow">
                      <a:avLst>
                        <a:gd name="adj1" fmla="val 50000"/>
                        <a:gd name="adj2" fmla="val 5303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5DB782F-AED9-384E-9A45-C0F33BB0071D}"/>
                    </a:ext>
                  </a:extLst>
                </p:cNvPr>
                <p:cNvSpPr/>
                <p:nvPr/>
              </p:nvSpPr>
              <p:spPr>
                <a:xfrm>
                  <a:off x="7286797" y="3580248"/>
                  <a:ext cx="71949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5DB782F-AED9-384E-9A45-C0F33BB007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797" y="3580248"/>
                  <a:ext cx="719492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7018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1BBE17A-BE07-1C43-BB22-600B9232282B}"/>
                  </a:ext>
                </a:extLst>
              </p:cNvPr>
              <p:cNvSpPr/>
              <p:nvPr/>
            </p:nvSpPr>
            <p:spPr>
              <a:xfrm>
                <a:off x="5739780" y="1554100"/>
                <a:ext cx="726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1BBE17A-BE07-1C43-BB22-600B92322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780" y="1554100"/>
                <a:ext cx="726545" cy="523220"/>
              </a:xfrm>
              <a:prstGeom prst="rect">
                <a:avLst/>
              </a:prstGeom>
              <a:blipFill>
                <a:blip r:embed="rId3"/>
                <a:stretch>
                  <a:fillRect l="-689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49">
            <a:extLst>
              <a:ext uri="{FF2B5EF4-FFF2-40B4-BE49-F238E27FC236}">
                <a16:creationId xmlns:a16="http://schemas.microsoft.com/office/drawing/2014/main" id="{D4061B8B-A301-934F-8309-A277F97344E8}"/>
              </a:ext>
            </a:extLst>
          </p:cNvPr>
          <p:cNvSpPr/>
          <p:nvPr/>
        </p:nvSpPr>
        <p:spPr>
          <a:xfrm>
            <a:off x="792992" y="3673349"/>
            <a:ext cx="760048" cy="789655"/>
          </a:xfrm>
          <a:custGeom>
            <a:avLst/>
            <a:gdLst>
              <a:gd name="connsiteX0" fmla="*/ 0 w 760048"/>
              <a:gd name="connsiteY0" fmla="*/ 126677 h 789655"/>
              <a:gd name="connsiteX1" fmla="*/ 126677 w 760048"/>
              <a:gd name="connsiteY1" fmla="*/ 0 h 789655"/>
              <a:gd name="connsiteX2" fmla="*/ 633371 w 760048"/>
              <a:gd name="connsiteY2" fmla="*/ 0 h 789655"/>
              <a:gd name="connsiteX3" fmla="*/ 760048 w 760048"/>
              <a:gd name="connsiteY3" fmla="*/ 126677 h 789655"/>
              <a:gd name="connsiteX4" fmla="*/ 760048 w 760048"/>
              <a:gd name="connsiteY4" fmla="*/ 662978 h 789655"/>
              <a:gd name="connsiteX5" fmla="*/ 633371 w 760048"/>
              <a:gd name="connsiteY5" fmla="*/ 789655 h 789655"/>
              <a:gd name="connsiteX6" fmla="*/ 126677 w 760048"/>
              <a:gd name="connsiteY6" fmla="*/ 789655 h 789655"/>
              <a:gd name="connsiteX7" fmla="*/ 0 w 760048"/>
              <a:gd name="connsiteY7" fmla="*/ 662978 h 789655"/>
              <a:gd name="connsiteX8" fmla="*/ 0 w 760048"/>
              <a:gd name="connsiteY8" fmla="*/ 126677 h 789655"/>
              <a:gd name="connsiteX0" fmla="*/ 0 w 760048"/>
              <a:gd name="connsiteY0" fmla="*/ 126677 h 789655"/>
              <a:gd name="connsiteX1" fmla="*/ 126677 w 760048"/>
              <a:gd name="connsiteY1" fmla="*/ 0 h 789655"/>
              <a:gd name="connsiteX2" fmla="*/ 633371 w 760048"/>
              <a:gd name="connsiteY2" fmla="*/ 0 h 789655"/>
              <a:gd name="connsiteX3" fmla="*/ 760048 w 760048"/>
              <a:gd name="connsiteY3" fmla="*/ 126677 h 789655"/>
              <a:gd name="connsiteX4" fmla="*/ 760048 w 760048"/>
              <a:gd name="connsiteY4" fmla="*/ 662978 h 789655"/>
              <a:gd name="connsiteX5" fmla="*/ 633371 w 760048"/>
              <a:gd name="connsiteY5" fmla="*/ 789655 h 789655"/>
              <a:gd name="connsiteX6" fmla="*/ 126677 w 760048"/>
              <a:gd name="connsiteY6" fmla="*/ 789655 h 789655"/>
              <a:gd name="connsiteX7" fmla="*/ 0 w 760048"/>
              <a:gd name="connsiteY7" fmla="*/ 662978 h 789655"/>
              <a:gd name="connsiteX8" fmla="*/ 0 w 760048"/>
              <a:gd name="connsiteY8" fmla="*/ 126677 h 78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048" h="789655" fill="none" extrusionOk="0">
                <a:moveTo>
                  <a:pt x="0" y="126677"/>
                </a:moveTo>
                <a:cubicBezTo>
                  <a:pt x="15416" y="55674"/>
                  <a:pt x="67858" y="-6705"/>
                  <a:pt x="126677" y="0"/>
                </a:cubicBezTo>
                <a:cubicBezTo>
                  <a:pt x="359250" y="-17955"/>
                  <a:pt x="420858" y="-23801"/>
                  <a:pt x="633371" y="0"/>
                </a:cubicBezTo>
                <a:cubicBezTo>
                  <a:pt x="720993" y="-8518"/>
                  <a:pt x="774299" y="58830"/>
                  <a:pt x="760048" y="126677"/>
                </a:cubicBezTo>
                <a:cubicBezTo>
                  <a:pt x="750946" y="247684"/>
                  <a:pt x="758977" y="382912"/>
                  <a:pt x="760048" y="662978"/>
                </a:cubicBezTo>
                <a:cubicBezTo>
                  <a:pt x="766852" y="743084"/>
                  <a:pt x="700698" y="783299"/>
                  <a:pt x="633371" y="789655"/>
                </a:cubicBezTo>
                <a:cubicBezTo>
                  <a:pt x="420723" y="802290"/>
                  <a:pt x="343680" y="782544"/>
                  <a:pt x="126677" y="789655"/>
                </a:cubicBezTo>
                <a:cubicBezTo>
                  <a:pt x="37021" y="791418"/>
                  <a:pt x="4168" y="734190"/>
                  <a:pt x="0" y="662978"/>
                </a:cubicBezTo>
                <a:cubicBezTo>
                  <a:pt x="-541" y="508545"/>
                  <a:pt x="-20876" y="250685"/>
                  <a:pt x="0" y="126677"/>
                </a:cubicBezTo>
                <a:close/>
              </a:path>
              <a:path w="760048" h="789655" stroke="0" extrusionOk="0">
                <a:moveTo>
                  <a:pt x="0" y="126677"/>
                </a:moveTo>
                <a:cubicBezTo>
                  <a:pt x="-1950" y="60683"/>
                  <a:pt x="59588" y="13625"/>
                  <a:pt x="126677" y="0"/>
                </a:cubicBezTo>
                <a:cubicBezTo>
                  <a:pt x="335677" y="-29793"/>
                  <a:pt x="423266" y="-21720"/>
                  <a:pt x="633371" y="0"/>
                </a:cubicBezTo>
                <a:cubicBezTo>
                  <a:pt x="722432" y="-3879"/>
                  <a:pt x="776950" y="41649"/>
                  <a:pt x="760048" y="126677"/>
                </a:cubicBezTo>
                <a:cubicBezTo>
                  <a:pt x="768527" y="352437"/>
                  <a:pt x="770770" y="475640"/>
                  <a:pt x="760048" y="662978"/>
                </a:cubicBezTo>
                <a:cubicBezTo>
                  <a:pt x="753097" y="718015"/>
                  <a:pt x="690904" y="790648"/>
                  <a:pt x="633371" y="789655"/>
                </a:cubicBezTo>
                <a:cubicBezTo>
                  <a:pt x="422896" y="796501"/>
                  <a:pt x="334711" y="790030"/>
                  <a:pt x="126677" y="789655"/>
                </a:cubicBezTo>
                <a:cubicBezTo>
                  <a:pt x="65821" y="789779"/>
                  <a:pt x="-9859" y="710163"/>
                  <a:pt x="0" y="662978"/>
                </a:cubicBezTo>
                <a:cubicBezTo>
                  <a:pt x="-35141" y="544203"/>
                  <a:pt x="-10939" y="348633"/>
                  <a:pt x="0" y="126677"/>
                </a:cubicBezTo>
                <a:close/>
              </a:path>
              <a:path w="760048" h="789655" fill="none" stroke="0" extrusionOk="0">
                <a:moveTo>
                  <a:pt x="0" y="126677"/>
                </a:moveTo>
                <a:cubicBezTo>
                  <a:pt x="944" y="56530"/>
                  <a:pt x="74531" y="6950"/>
                  <a:pt x="126677" y="0"/>
                </a:cubicBezTo>
                <a:cubicBezTo>
                  <a:pt x="355602" y="-8000"/>
                  <a:pt x="407640" y="-18382"/>
                  <a:pt x="633371" y="0"/>
                </a:cubicBezTo>
                <a:cubicBezTo>
                  <a:pt x="713877" y="-372"/>
                  <a:pt x="758159" y="70685"/>
                  <a:pt x="760048" y="126677"/>
                </a:cubicBezTo>
                <a:cubicBezTo>
                  <a:pt x="754655" y="246567"/>
                  <a:pt x="744468" y="389512"/>
                  <a:pt x="760048" y="662978"/>
                </a:cubicBezTo>
                <a:cubicBezTo>
                  <a:pt x="754411" y="738263"/>
                  <a:pt x="700589" y="787806"/>
                  <a:pt x="633371" y="789655"/>
                </a:cubicBezTo>
                <a:cubicBezTo>
                  <a:pt x="404612" y="815312"/>
                  <a:pt x="328819" y="782799"/>
                  <a:pt x="126677" y="789655"/>
                </a:cubicBezTo>
                <a:cubicBezTo>
                  <a:pt x="36971" y="795168"/>
                  <a:pt x="16953" y="729910"/>
                  <a:pt x="0" y="662978"/>
                </a:cubicBezTo>
                <a:cubicBezTo>
                  <a:pt x="-2186" y="509136"/>
                  <a:pt x="-17666" y="246578"/>
                  <a:pt x="0" y="126677"/>
                </a:cubicBezTo>
                <a:close/>
              </a:path>
            </a:pathLst>
          </a:custGeom>
          <a:solidFill>
            <a:srgbClr val="FF7E79"/>
          </a:solidFill>
          <a:ln>
            <a:extLst>
              <a:ext uri="{C807C97D-BFC1-408E-A445-0C87EB9F89A2}">
                <ask:lineSketchStyleProps xmlns:ask="http://schemas.microsoft.com/office/drawing/2018/sketchyshapes" sd="3040420036">
                  <a:custGeom>
                    <a:avLst/>
                    <a:gdLst>
                      <a:gd name="connsiteX0" fmla="*/ 0 w 760048"/>
                      <a:gd name="connsiteY0" fmla="*/ 126677 h 789655"/>
                      <a:gd name="connsiteX1" fmla="*/ 126677 w 760048"/>
                      <a:gd name="connsiteY1" fmla="*/ 0 h 789655"/>
                      <a:gd name="connsiteX2" fmla="*/ 633371 w 760048"/>
                      <a:gd name="connsiteY2" fmla="*/ 0 h 789655"/>
                      <a:gd name="connsiteX3" fmla="*/ 760048 w 760048"/>
                      <a:gd name="connsiteY3" fmla="*/ 126677 h 789655"/>
                      <a:gd name="connsiteX4" fmla="*/ 760048 w 760048"/>
                      <a:gd name="connsiteY4" fmla="*/ 662978 h 789655"/>
                      <a:gd name="connsiteX5" fmla="*/ 633371 w 760048"/>
                      <a:gd name="connsiteY5" fmla="*/ 789655 h 789655"/>
                      <a:gd name="connsiteX6" fmla="*/ 126677 w 760048"/>
                      <a:gd name="connsiteY6" fmla="*/ 789655 h 789655"/>
                      <a:gd name="connsiteX7" fmla="*/ 0 w 760048"/>
                      <a:gd name="connsiteY7" fmla="*/ 662978 h 789655"/>
                      <a:gd name="connsiteX8" fmla="*/ 0 w 760048"/>
                      <a:gd name="connsiteY8" fmla="*/ 126677 h 789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60048" h="789655" fill="none" extrusionOk="0">
                        <a:moveTo>
                          <a:pt x="0" y="126677"/>
                        </a:moveTo>
                        <a:cubicBezTo>
                          <a:pt x="4715" y="51179"/>
                          <a:pt x="71547" y="-2478"/>
                          <a:pt x="126677" y="0"/>
                        </a:cubicBezTo>
                        <a:cubicBezTo>
                          <a:pt x="352136" y="-9602"/>
                          <a:pt x="411588" y="-22252"/>
                          <a:pt x="633371" y="0"/>
                        </a:cubicBezTo>
                        <a:cubicBezTo>
                          <a:pt x="706544" y="-965"/>
                          <a:pt x="766276" y="57965"/>
                          <a:pt x="760048" y="126677"/>
                        </a:cubicBezTo>
                        <a:cubicBezTo>
                          <a:pt x="755127" y="250284"/>
                          <a:pt x="750563" y="396803"/>
                          <a:pt x="760048" y="662978"/>
                        </a:cubicBezTo>
                        <a:cubicBezTo>
                          <a:pt x="753762" y="745444"/>
                          <a:pt x="702140" y="788606"/>
                          <a:pt x="633371" y="789655"/>
                        </a:cubicBezTo>
                        <a:cubicBezTo>
                          <a:pt x="418129" y="804357"/>
                          <a:pt x="345181" y="779559"/>
                          <a:pt x="126677" y="789655"/>
                        </a:cubicBezTo>
                        <a:cubicBezTo>
                          <a:pt x="45924" y="799242"/>
                          <a:pt x="1830" y="733880"/>
                          <a:pt x="0" y="662978"/>
                        </a:cubicBezTo>
                        <a:cubicBezTo>
                          <a:pt x="11" y="495760"/>
                          <a:pt x="-11275" y="245945"/>
                          <a:pt x="0" y="126677"/>
                        </a:cubicBezTo>
                        <a:close/>
                      </a:path>
                      <a:path w="760048" h="789655" stroke="0" extrusionOk="0">
                        <a:moveTo>
                          <a:pt x="0" y="126677"/>
                        </a:moveTo>
                        <a:cubicBezTo>
                          <a:pt x="-4868" y="63623"/>
                          <a:pt x="61291" y="14458"/>
                          <a:pt x="126677" y="0"/>
                        </a:cubicBezTo>
                        <a:cubicBezTo>
                          <a:pt x="340912" y="-15803"/>
                          <a:pt x="420215" y="-22757"/>
                          <a:pt x="633371" y="0"/>
                        </a:cubicBezTo>
                        <a:cubicBezTo>
                          <a:pt x="717101" y="9246"/>
                          <a:pt x="768982" y="53621"/>
                          <a:pt x="760048" y="126677"/>
                        </a:cubicBezTo>
                        <a:cubicBezTo>
                          <a:pt x="766222" y="354854"/>
                          <a:pt x="781818" y="456425"/>
                          <a:pt x="760048" y="662978"/>
                        </a:cubicBezTo>
                        <a:cubicBezTo>
                          <a:pt x="746130" y="725764"/>
                          <a:pt x="693143" y="797914"/>
                          <a:pt x="633371" y="789655"/>
                        </a:cubicBezTo>
                        <a:cubicBezTo>
                          <a:pt x="420700" y="795329"/>
                          <a:pt x="340535" y="797117"/>
                          <a:pt x="126677" y="789655"/>
                        </a:cubicBezTo>
                        <a:cubicBezTo>
                          <a:pt x="61507" y="791637"/>
                          <a:pt x="-257" y="720518"/>
                          <a:pt x="0" y="662978"/>
                        </a:cubicBezTo>
                        <a:cubicBezTo>
                          <a:pt x="1163" y="547299"/>
                          <a:pt x="2834" y="370417"/>
                          <a:pt x="0" y="126677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57F9E7-5B4B-174F-9370-69AE6474CD38}"/>
              </a:ext>
            </a:extLst>
          </p:cNvPr>
          <p:cNvCxnSpPr>
            <a:cxnSpLocks/>
            <a:stCxn id="15" idx="8"/>
            <a:endCxn id="18" idx="0"/>
          </p:cNvCxnSpPr>
          <p:nvPr/>
        </p:nvCxnSpPr>
        <p:spPr>
          <a:xfrm>
            <a:off x="1553040" y="4078705"/>
            <a:ext cx="682768" cy="11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B2895F-F03E-604F-9E00-33BABCD601C2}"/>
              </a:ext>
            </a:extLst>
          </p:cNvPr>
          <p:cNvGrpSpPr/>
          <p:nvPr/>
        </p:nvGrpSpPr>
        <p:grpSpPr>
          <a:xfrm>
            <a:off x="2235808" y="2738478"/>
            <a:ext cx="1857575" cy="2680685"/>
            <a:chOff x="6848622" y="2226464"/>
            <a:chExt cx="1857575" cy="26806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6D432526-A117-AC44-9646-0F43B1911B65}"/>
                </a:ext>
              </a:extLst>
            </p:cNvPr>
            <p:cNvSpPr/>
            <p:nvPr/>
          </p:nvSpPr>
          <p:spPr>
            <a:xfrm rot="16200000" flipH="1">
              <a:off x="6437067" y="2638019"/>
              <a:ext cx="2680685" cy="1857575"/>
            </a:xfrm>
            <a:prstGeom prst="trapezoid">
              <a:avLst>
                <a:gd name="adj" fmla="val 40504"/>
              </a:avLst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680685"/>
                        <a:gd name="connsiteY0" fmla="*/ 446790 h 4153620"/>
                        <a:gd name="connsiteX1" fmla="*/ 446790 w 2680685"/>
                        <a:gd name="connsiteY1" fmla="*/ 0 h 4153620"/>
                        <a:gd name="connsiteX2" fmla="*/ 1042492 w 2680685"/>
                        <a:gd name="connsiteY2" fmla="*/ 0 h 4153620"/>
                        <a:gd name="connsiteX3" fmla="*/ 1602451 w 2680685"/>
                        <a:gd name="connsiteY3" fmla="*/ 0 h 4153620"/>
                        <a:gd name="connsiteX4" fmla="*/ 2233895 w 2680685"/>
                        <a:gd name="connsiteY4" fmla="*/ 0 h 4153620"/>
                        <a:gd name="connsiteX5" fmla="*/ 2680685 w 2680685"/>
                        <a:gd name="connsiteY5" fmla="*/ 446790 h 4153620"/>
                        <a:gd name="connsiteX6" fmla="*/ 2680685 w 2680685"/>
                        <a:gd name="connsiteY6" fmla="*/ 1055331 h 4153620"/>
                        <a:gd name="connsiteX7" fmla="*/ 2680685 w 2680685"/>
                        <a:gd name="connsiteY7" fmla="*/ 1631271 h 4153620"/>
                        <a:gd name="connsiteX8" fmla="*/ 2680685 w 2680685"/>
                        <a:gd name="connsiteY8" fmla="*/ 2109410 h 4153620"/>
                        <a:gd name="connsiteX9" fmla="*/ 2680685 w 2680685"/>
                        <a:gd name="connsiteY9" fmla="*/ 2554949 h 4153620"/>
                        <a:gd name="connsiteX10" fmla="*/ 2680685 w 2680685"/>
                        <a:gd name="connsiteY10" fmla="*/ 3033088 h 4153620"/>
                        <a:gd name="connsiteX11" fmla="*/ 2680685 w 2680685"/>
                        <a:gd name="connsiteY11" fmla="*/ 3706830 h 4153620"/>
                        <a:gd name="connsiteX12" fmla="*/ 2233895 w 2680685"/>
                        <a:gd name="connsiteY12" fmla="*/ 4153620 h 4153620"/>
                        <a:gd name="connsiteX13" fmla="*/ 1673935 w 2680685"/>
                        <a:gd name="connsiteY13" fmla="*/ 4153620 h 4153620"/>
                        <a:gd name="connsiteX14" fmla="*/ 1096105 w 2680685"/>
                        <a:gd name="connsiteY14" fmla="*/ 4153620 h 4153620"/>
                        <a:gd name="connsiteX15" fmla="*/ 446790 w 2680685"/>
                        <a:gd name="connsiteY15" fmla="*/ 4153620 h 4153620"/>
                        <a:gd name="connsiteX16" fmla="*/ 0 w 2680685"/>
                        <a:gd name="connsiteY16" fmla="*/ 3706830 h 4153620"/>
                        <a:gd name="connsiteX17" fmla="*/ 0 w 2680685"/>
                        <a:gd name="connsiteY17" fmla="*/ 3098289 h 4153620"/>
                        <a:gd name="connsiteX18" fmla="*/ 0 w 2680685"/>
                        <a:gd name="connsiteY18" fmla="*/ 2489748 h 4153620"/>
                        <a:gd name="connsiteX19" fmla="*/ 0 w 2680685"/>
                        <a:gd name="connsiteY19" fmla="*/ 1913808 h 4153620"/>
                        <a:gd name="connsiteX20" fmla="*/ 0 w 2680685"/>
                        <a:gd name="connsiteY20" fmla="*/ 1403068 h 4153620"/>
                        <a:gd name="connsiteX21" fmla="*/ 0 w 2680685"/>
                        <a:gd name="connsiteY21" fmla="*/ 446790 h 415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2680685" h="4153620" fill="none" extrusionOk="0">
                          <a:moveTo>
                            <a:pt x="0" y="446790"/>
                          </a:moveTo>
                          <a:cubicBezTo>
                            <a:pt x="-48164" y="197309"/>
                            <a:pt x="213437" y="11538"/>
                            <a:pt x="446790" y="0"/>
                          </a:cubicBezTo>
                          <a:cubicBezTo>
                            <a:pt x="667860" y="-5191"/>
                            <a:pt x="903994" y="4342"/>
                            <a:pt x="1042492" y="0"/>
                          </a:cubicBezTo>
                          <a:cubicBezTo>
                            <a:pt x="1180990" y="-4342"/>
                            <a:pt x="1403600" y="29419"/>
                            <a:pt x="1602451" y="0"/>
                          </a:cubicBezTo>
                          <a:cubicBezTo>
                            <a:pt x="1801302" y="-29419"/>
                            <a:pt x="2016171" y="54800"/>
                            <a:pt x="2233895" y="0"/>
                          </a:cubicBezTo>
                          <a:cubicBezTo>
                            <a:pt x="2513786" y="-7268"/>
                            <a:pt x="2695007" y="211834"/>
                            <a:pt x="2680685" y="446790"/>
                          </a:cubicBezTo>
                          <a:cubicBezTo>
                            <a:pt x="2694297" y="594041"/>
                            <a:pt x="2655316" y="818185"/>
                            <a:pt x="2680685" y="1055331"/>
                          </a:cubicBezTo>
                          <a:cubicBezTo>
                            <a:pt x="2706054" y="1292477"/>
                            <a:pt x="2633522" y="1405885"/>
                            <a:pt x="2680685" y="1631271"/>
                          </a:cubicBezTo>
                          <a:cubicBezTo>
                            <a:pt x="2727848" y="1856657"/>
                            <a:pt x="2665858" y="1951482"/>
                            <a:pt x="2680685" y="2109410"/>
                          </a:cubicBezTo>
                          <a:cubicBezTo>
                            <a:pt x="2695512" y="2267338"/>
                            <a:pt x="2637632" y="2389465"/>
                            <a:pt x="2680685" y="2554949"/>
                          </a:cubicBezTo>
                          <a:cubicBezTo>
                            <a:pt x="2723738" y="2720433"/>
                            <a:pt x="2625677" y="2797132"/>
                            <a:pt x="2680685" y="3033088"/>
                          </a:cubicBezTo>
                          <a:cubicBezTo>
                            <a:pt x="2735693" y="3269044"/>
                            <a:pt x="2674347" y="3480370"/>
                            <a:pt x="2680685" y="3706830"/>
                          </a:cubicBezTo>
                          <a:cubicBezTo>
                            <a:pt x="2719125" y="3943411"/>
                            <a:pt x="2473051" y="4206261"/>
                            <a:pt x="2233895" y="4153620"/>
                          </a:cubicBezTo>
                          <a:cubicBezTo>
                            <a:pt x="2040723" y="4216831"/>
                            <a:pt x="1902006" y="4122484"/>
                            <a:pt x="1673935" y="4153620"/>
                          </a:cubicBezTo>
                          <a:cubicBezTo>
                            <a:pt x="1445864" y="4184756"/>
                            <a:pt x="1232174" y="4123916"/>
                            <a:pt x="1096105" y="4153620"/>
                          </a:cubicBezTo>
                          <a:cubicBezTo>
                            <a:pt x="960036" y="4183324"/>
                            <a:pt x="706774" y="4147493"/>
                            <a:pt x="446790" y="4153620"/>
                          </a:cubicBezTo>
                          <a:cubicBezTo>
                            <a:pt x="165832" y="4187573"/>
                            <a:pt x="44405" y="3963551"/>
                            <a:pt x="0" y="3706830"/>
                          </a:cubicBezTo>
                          <a:cubicBezTo>
                            <a:pt x="-33623" y="3544321"/>
                            <a:pt x="62298" y="3233525"/>
                            <a:pt x="0" y="3098289"/>
                          </a:cubicBezTo>
                          <a:cubicBezTo>
                            <a:pt x="-62298" y="2963053"/>
                            <a:pt x="37754" y="2684216"/>
                            <a:pt x="0" y="2489748"/>
                          </a:cubicBezTo>
                          <a:cubicBezTo>
                            <a:pt x="-37754" y="2295280"/>
                            <a:pt x="58509" y="2052019"/>
                            <a:pt x="0" y="1913808"/>
                          </a:cubicBezTo>
                          <a:cubicBezTo>
                            <a:pt x="-58509" y="1775597"/>
                            <a:pt x="11319" y="1558041"/>
                            <a:pt x="0" y="1403068"/>
                          </a:cubicBezTo>
                          <a:cubicBezTo>
                            <a:pt x="-11319" y="1248095"/>
                            <a:pt x="55419" y="807675"/>
                            <a:pt x="0" y="446790"/>
                          </a:cubicBezTo>
                          <a:close/>
                        </a:path>
                        <a:path w="2680685" h="4153620" stroke="0" extrusionOk="0">
                          <a:moveTo>
                            <a:pt x="0" y="446790"/>
                          </a:moveTo>
                          <a:cubicBezTo>
                            <a:pt x="-27809" y="182882"/>
                            <a:pt x="133171" y="25095"/>
                            <a:pt x="446790" y="0"/>
                          </a:cubicBezTo>
                          <a:cubicBezTo>
                            <a:pt x="658381" y="-27124"/>
                            <a:pt x="906933" y="57719"/>
                            <a:pt x="1078234" y="0"/>
                          </a:cubicBezTo>
                          <a:cubicBezTo>
                            <a:pt x="1249535" y="-57719"/>
                            <a:pt x="1441170" y="16293"/>
                            <a:pt x="1656064" y="0"/>
                          </a:cubicBezTo>
                          <a:cubicBezTo>
                            <a:pt x="1870958" y="-16293"/>
                            <a:pt x="2060424" y="5569"/>
                            <a:pt x="2233895" y="0"/>
                          </a:cubicBezTo>
                          <a:cubicBezTo>
                            <a:pt x="2463276" y="-55962"/>
                            <a:pt x="2694598" y="148551"/>
                            <a:pt x="2680685" y="446790"/>
                          </a:cubicBezTo>
                          <a:cubicBezTo>
                            <a:pt x="2714983" y="682334"/>
                            <a:pt x="2666869" y="781818"/>
                            <a:pt x="2680685" y="924929"/>
                          </a:cubicBezTo>
                          <a:cubicBezTo>
                            <a:pt x="2694501" y="1068040"/>
                            <a:pt x="2627928" y="1290570"/>
                            <a:pt x="2680685" y="1403068"/>
                          </a:cubicBezTo>
                          <a:cubicBezTo>
                            <a:pt x="2733442" y="1515566"/>
                            <a:pt x="2660295" y="1847632"/>
                            <a:pt x="2680685" y="2011609"/>
                          </a:cubicBezTo>
                          <a:cubicBezTo>
                            <a:pt x="2701075" y="2175586"/>
                            <a:pt x="2633432" y="2346826"/>
                            <a:pt x="2680685" y="2457148"/>
                          </a:cubicBezTo>
                          <a:cubicBezTo>
                            <a:pt x="2727938" y="2567470"/>
                            <a:pt x="2635954" y="2875830"/>
                            <a:pt x="2680685" y="3000488"/>
                          </a:cubicBezTo>
                          <a:cubicBezTo>
                            <a:pt x="2725416" y="3125146"/>
                            <a:pt x="2675977" y="3371037"/>
                            <a:pt x="2680685" y="3706830"/>
                          </a:cubicBezTo>
                          <a:cubicBezTo>
                            <a:pt x="2709968" y="3924649"/>
                            <a:pt x="2526401" y="4124119"/>
                            <a:pt x="2233895" y="4153620"/>
                          </a:cubicBezTo>
                          <a:cubicBezTo>
                            <a:pt x="1943968" y="4212320"/>
                            <a:pt x="1761648" y="4106685"/>
                            <a:pt x="1638193" y="4153620"/>
                          </a:cubicBezTo>
                          <a:cubicBezTo>
                            <a:pt x="1514738" y="4200555"/>
                            <a:pt x="1241961" y="4140775"/>
                            <a:pt x="1078234" y="4153620"/>
                          </a:cubicBezTo>
                          <a:cubicBezTo>
                            <a:pt x="914507" y="4166465"/>
                            <a:pt x="716436" y="4148502"/>
                            <a:pt x="446790" y="4153620"/>
                          </a:cubicBezTo>
                          <a:cubicBezTo>
                            <a:pt x="189842" y="4132841"/>
                            <a:pt x="4590" y="3891493"/>
                            <a:pt x="0" y="3706830"/>
                          </a:cubicBezTo>
                          <a:cubicBezTo>
                            <a:pt x="-16003" y="3519066"/>
                            <a:pt x="48093" y="3403749"/>
                            <a:pt x="0" y="3130890"/>
                          </a:cubicBezTo>
                          <a:cubicBezTo>
                            <a:pt x="-48093" y="2858031"/>
                            <a:pt x="56450" y="2805766"/>
                            <a:pt x="0" y="2652750"/>
                          </a:cubicBezTo>
                          <a:cubicBezTo>
                            <a:pt x="-56450" y="2499734"/>
                            <a:pt x="25758" y="2309742"/>
                            <a:pt x="0" y="2044210"/>
                          </a:cubicBezTo>
                          <a:cubicBezTo>
                            <a:pt x="-25758" y="1778678"/>
                            <a:pt x="31581" y="1733003"/>
                            <a:pt x="0" y="1500870"/>
                          </a:cubicBezTo>
                          <a:cubicBezTo>
                            <a:pt x="-31581" y="1268737"/>
                            <a:pt x="2887" y="1206667"/>
                            <a:pt x="0" y="1022730"/>
                          </a:cubicBezTo>
                          <a:cubicBezTo>
                            <a:pt x="-2887" y="838793"/>
                            <a:pt x="25461" y="628517"/>
                            <a:pt x="0" y="44679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9" name="Oval 180">
              <a:extLst>
                <a:ext uri="{FF2B5EF4-FFF2-40B4-BE49-F238E27FC236}">
                  <a16:creationId xmlns:a16="http://schemas.microsoft.com/office/drawing/2014/main" id="{B8B77D30-520C-6E4C-9FCB-E0406C277518}"/>
                </a:ext>
              </a:extLst>
            </p:cNvPr>
            <p:cNvSpPr/>
            <p:nvPr/>
          </p:nvSpPr>
          <p:spPr>
            <a:xfrm>
              <a:off x="7935194" y="394369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0" name="Oval 181">
              <a:extLst>
                <a:ext uri="{FF2B5EF4-FFF2-40B4-BE49-F238E27FC236}">
                  <a16:creationId xmlns:a16="http://schemas.microsoft.com/office/drawing/2014/main" id="{553F665A-C4B1-8642-9BAE-6A053E7336D6}"/>
                </a:ext>
              </a:extLst>
            </p:cNvPr>
            <p:cNvSpPr/>
            <p:nvPr/>
          </p:nvSpPr>
          <p:spPr>
            <a:xfrm>
              <a:off x="7003179" y="3625307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1" name="Oval 182">
              <a:extLst>
                <a:ext uri="{FF2B5EF4-FFF2-40B4-BE49-F238E27FC236}">
                  <a16:creationId xmlns:a16="http://schemas.microsoft.com/office/drawing/2014/main" id="{D222D1FE-31BA-FE4E-89B9-84668598B1C4}"/>
                </a:ext>
              </a:extLst>
            </p:cNvPr>
            <p:cNvSpPr/>
            <p:nvPr/>
          </p:nvSpPr>
          <p:spPr>
            <a:xfrm>
              <a:off x="7942408" y="2575862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2" name="Oval 183">
              <a:extLst>
                <a:ext uri="{FF2B5EF4-FFF2-40B4-BE49-F238E27FC236}">
                  <a16:creationId xmlns:a16="http://schemas.microsoft.com/office/drawing/2014/main" id="{51DCF23E-AB55-444E-A88A-19FFE77AD127}"/>
                </a:ext>
              </a:extLst>
            </p:cNvPr>
            <p:cNvSpPr/>
            <p:nvPr/>
          </p:nvSpPr>
          <p:spPr>
            <a:xfrm>
              <a:off x="7007651" y="296038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3" name="Oval 184">
              <a:extLst>
                <a:ext uri="{FF2B5EF4-FFF2-40B4-BE49-F238E27FC236}">
                  <a16:creationId xmlns:a16="http://schemas.microsoft.com/office/drawing/2014/main" id="{ED88C9F7-9D1A-314D-8B74-089C6837091F}"/>
                </a:ext>
              </a:extLst>
            </p:cNvPr>
            <p:cNvSpPr/>
            <p:nvPr/>
          </p:nvSpPr>
          <p:spPr>
            <a:xfrm>
              <a:off x="7937274" y="3278780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926FD1-5F76-E646-A975-E0C2C7C74BEF}"/>
                  </a:ext>
                </a:extLst>
              </p:cNvPr>
              <p:cNvSpPr/>
              <p:nvPr/>
            </p:nvSpPr>
            <p:spPr>
              <a:xfrm>
                <a:off x="880724" y="3815707"/>
                <a:ext cx="584584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926FD1-5F76-E646-A975-E0C2C7C74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24" y="3815707"/>
                <a:ext cx="584584" cy="534762"/>
              </a:xfrm>
              <a:prstGeom prst="rect">
                <a:avLst/>
              </a:prstGeom>
              <a:blipFill>
                <a:blip r:embed="rId4"/>
                <a:stretch>
                  <a:fillRect l="-6383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Google Shape;12285;p47">
            <a:extLst>
              <a:ext uri="{FF2B5EF4-FFF2-40B4-BE49-F238E27FC236}">
                <a16:creationId xmlns:a16="http://schemas.microsoft.com/office/drawing/2014/main" id="{E3D84B02-B958-8E48-B6FD-FB4B346370E2}"/>
              </a:ext>
            </a:extLst>
          </p:cNvPr>
          <p:cNvCxnSpPr/>
          <p:nvPr/>
        </p:nvCxnSpPr>
        <p:spPr>
          <a:xfrm rot="-5400000">
            <a:off x="6419936" y="2849047"/>
            <a:ext cx="365700" cy="1029000"/>
          </a:xfrm>
          <a:prstGeom prst="bentConnector2">
            <a:avLst/>
          </a:prstGeom>
          <a:noFill/>
          <a:ln w="88900" cap="flat" cmpd="sng">
            <a:solidFill>
              <a:srgbClr val="01B0F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6" name="Google Shape;12286;p47">
            <a:extLst>
              <a:ext uri="{FF2B5EF4-FFF2-40B4-BE49-F238E27FC236}">
                <a16:creationId xmlns:a16="http://schemas.microsoft.com/office/drawing/2014/main" id="{B7F89A1C-6E09-0948-8976-369FD129C6AC}"/>
              </a:ext>
            </a:extLst>
          </p:cNvPr>
          <p:cNvCxnSpPr>
            <a:cxnSpLocks/>
          </p:cNvCxnSpPr>
          <p:nvPr/>
        </p:nvCxnSpPr>
        <p:spPr>
          <a:xfrm rot="-5400000" flipH="1">
            <a:off x="6356636" y="2098856"/>
            <a:ext cx="492300" cy="988200"/>
          </a:xfrm>
          <a:prstGeom prst="bentConnector2">
            <a:avLst/>
          </a:prstGeom>
          <a:noFill/>
          <a:ln w="88900" cap="flat" cmpd="sng">
            <a:solidFill>
              <a:srgbClr val="01B0F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72A5D5-F187-C94A-8467-F83890052DDF}"/>
              </a:ext>
            </a:extLst>
          </p:cNvPr>
          <p:cNvGrpSpPr/>
          <p:nvPr/>
        </p:nvGrpSpPr>
        <p:grpSpPr>
          <a:xfrm>
            <a:off x="7631800" y="2346806"/>
            <a:ext cx="1365431" cy="1199561"/>
            <a:chOff x="6908261" y="3019170"/>
            <a:chExt cx="1365431" cy="1199561"/>
          </a:xfrm>
        </p:grpSpPr>
        <p:sp>
          <p:nvSpPr>
            <p:cNvPr id="28" name="Oval 180">
              <a:extLst>
                <a:ext uri="{FF2B5EF4-FFF2-40B4-BE49-F238E27FC236}">
                  <a16:creationId xmlns:a16="http://schemas.microsoft.com/office/drawing/2014/main" id="{AA2E2E2A-4494-114E-8723-2CB462E1667B}"/>
                </a:ext>
              </a:extLst>
            </p:cNvPr>
            <p:cNvSpPr/>
            <p:nvPr/>
          </p:nvSpPr>
          <p:spPr>
            <a:xfrm>
              <a:off x="7796967" y="375011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" name="Oval 181">
              <a:extLst>
                <a:ext uri="{FF2B5EF4-FFF2-40B4-BE49-F238E27FC236}">
                  <a16:creationId xmlns:a16="http://schemas.microsoft.com/office/drawing/2014/main" id="{904C8FFF-D4FC-D944-92CB-81FCA993B8F9}"/>
                </a:ext>
              </a:extLst>
            </p:cNvPr>
            <p:cNvSpPr/>
            <p:nvPr/>
          </p:nvSpPr>
          <p:spPr>
            <a:xfrm>
              <a:off x="6908261" y="375011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0" name="Oval 183">
              <a:extLst>
                <a:ext uri="{FF2B5EF4-FFF2-40B4-BE49-F238E27FC236}">
                  <a16:creationId xmlns:a16="http://schemas.microsoft.com/office/drawing/2014/main" id="{C683A720-A2E9-2846-84B2-713E0DBDB686}"/>
                </a:ext>
              </a:extLst>
            </p:cNvPr>
            <p:cNvSpPr/>
            <p:nvPr/>
          </p:nvSpPr>
          <p:spPr>
            <a:xfrm>
              <a:off x="6908261" y="3020022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1" name="Oval 184">
              <a:extLst>
                <a:ext uri="{FF2B5EF4-FFF2-40B4-BE49-F238E27FC236}">
                  <a16:creationId xmlns:a16="http://schemas.microsoft.com/office/drawing/2014/main" id="{7A790DC0-AC37-8B4F-8E25-AD763B150468}"/>
                </a:ext>
              </a:extLst>
            </p:cNvPr>
            <p:cNvSpPr/>
            <p:nvPr/>
          </p:nvSpPr>
          <p:spPr>
            <a:xfrm>
              <a:off x="7796967" y="3019170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E235959-E5BD-6F49-9699-D9DE5E7DCC32}"/>
              </a:ext>
            </a:extLst>
          </p:cNvPr>
          <p:cNvSpPr/>
          <p:nvPr/>
        </p:nvSpPr>
        <p:spPr>
          <a:xfrm>
            <a:off x="2435523" y="2083350"/>
            <a:ext cx="1615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Generator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34" name="Up Arrow 23">
            <a:extLst>
              <a:ext uri="{FF2B5EF4-FFF2-40B4-BE49-F238E27FC236}">
                <a16:creationId xmlns:a16="http://schemas.microsoft.com/office/drawing/2014/main" id="{447D8F54-4DDF-EC44-9684-D65F9BE3B3C6}"/>
              </a:ext>
            </a:extLst>
          </p:cNvPr>
          <p:cNvSpPr/>
          <p:nvPr/>
        </p:nvSpPr>
        <p:spPr>
          <a:xfrm rot="5400000">
            <a:off x="9567487" y="2272924"/>
            <a:ext cx="789654" cy="1219199"/>
          </a:xfrm>
          <a:custGeom>
            <a:avLst/>
            <a:gdLst>
              <a:gd name="connsiteX0" fmla="*/ 0 w 789654"/>
              <a:gd name="connsiteY0" fmla="*/ 418777 h 1219199"/>
              <a:gd name="connsiteX1" fmla="*/ 394827 w 789654"/>
              <a:gd name="connsiteY1" fmla="*/ 0 h 1219199"/>
              <a:gd name="connsiteX2" fmla="*/ 789654 w 789654"/>
              <a:gd name="connsiteY2" fmla="*/ 418777 h 1219199"/>
              <a:gd name="connsiteX3" fmla="*/ 592241 w 789654"/>
              <a:gd name="connsiteY3" fmla="*/ 418777 h 1219199"/>
              <a:gd name="connsiteX4" fmla="*/ 592241 w 789654"/>
              <a:gd name="connsiteY4" fmla="*/ 810984 h 1219199"/>
              <a:gd name="connsiteX5" fmla="*/ 592241 w 789654"/>
              <a:gd name="connsiteY5" fmla="*/ 1219199 h 1219199"/>
              <a:gd name="connsiteX6" fmla="*/ 197414 w 789654"/>
              <a:gd name="connsiteY6" fmla="*/ 1219199 h 1219199"/>
              <a:gd name="connsiteX7" fmla="*/ 197414 w 789654"/>
              <a:gd name="connsiteY7" fmla="*/ 818988 h 1219199"/>
              <a:gd name="connsiteX8" fmla="*/ 197414 w 789654"/>
              <a:gd name="connsiteY8" fmla="*/ 418777 h 1219199"/>
              <a:gd name="connsiteX9" fmla="*/ 0 w 789654"/>
              <a:gd name="connsiteY9" fmla="*/ 418777 h 121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9654" h="1219199" fill="none" extrusionOk="0">
                <a:moveTo>
                  <a:pt x="0" y="418777"/>
                </a:moveTo>
                <a:cubicBezTo>
                  <a:pt x="170383" y="271476"/>
                  <a:pt x="256059" y="116573"/>
                  <a:pt x="394827" y="0"/>
                </a:cubicBezTo>
                <a:cubicBezTo>
                  <a:pt x="567696" y="187934"/>
                  <a:pt x="635689" y="277203"/>
                  <a:pt x="789654" y="418777"/>
                </a:cubicBezTo>
                <a:cubicBezTo>
                  <a:pt x="741306" y="411300"/>
                  <a:pt x="632962" y="427626"/>
                  <a:pt x="592241" y="418777"/>
                </a:cubicBezTo>
                <a:cubicBezTo>
                  <a:pt x="605445" y="587011"/>
                  <a:pt x="575857" y="652209"/>
                  <a:pt x="592241" y="810984"/>
                </a:cubicBezTo>
                <a:cubicBezTo>
                  <a:pt x="608625" y="969759"/>
                  <a:pt x="577106" y="1088854"/>
                  <a:pt x="592241" y="1219199"/>
                </a:cubicBezTo>
                <a:cubicBezTo>
                  <a:pt x="502188" y="1223913"/>
                  <a:pt x="292176" y="1217359"/>
                  <a:pt x="197414" y="1219199"/>
                </a:cubicBezTo>
                <a:cubicBezTo>
                  <a:pt x="217117" y="1126441"/>
                  <a:pt x="215477" y="942184"/>
                  <a:pt x="197414" y="818988"/>
                </a:cubicBezTo>
                <a:cubicBezTo>
                  <a:pt x="179351" y="695792"/>
                  <a:pt x="179846" y="600479"/>
                  <a:pt x="197414" y="418777"/>
                </a:cubicBezTo>
                <a:cubicBezTo>
                  <a:pt x="131412" y="420038"/>
                  <a:pt x="93591" y="414757"/>
                  <a:pt x="0" y="418777"/>
                </a:cubicBezTo>
                <a:close/>
              </a:path>
              <a:path w="789654" h="1219199" stroke="0" extrusionOk="0">
                <a:moveTo>
                  <a:pt x="0" y="418777"/>
                </a:moveTo>
                <a:cubicBezTo>
                  <a:pt x="125337" y="302855"/>
                  <a:pt x="282714" y="140418"/>
                  <a:pt x="394827" y="0"/>
                </a:cubicBezTo>
                <a:cubicBezTo>
                  <a:pt x="559312" y="183217"/>
                  <a:pt x="645275" y="266313"/>
                  <a:pt x="789654" y="418777"/>
                </a:cubicBezTo>
                <a:cubicBezTo>
                  <a:pt x="732452" y="411948"/>
                  <a:pt x="661616" y="417412"/>
                  <a:pt x="592241" y="418777"/>
                </a:cubicBezTo>
                <a:cubicBezTo>
                  <a:pt x="580139" y="563993"/>
                  <a:pt x="612155" y="730646"/>
                  <a:pt x="592241" y="826992"/>
                </a:cubicBezTo>
                <a:cubicBezTo>
                  <a:pt x="572327" y="923339"/>
                  <a:pt x="574414" y="1107628"/>
                  <a:pt x="592241" y="1219199"/>
                </a:cubicBezTo>
                <a:cubicBezTo>
                  <a:pt x="506220" y="1232378"/>
                  <a:pt x="281748" y="1217477"/>
                  <a:pt x="197414" y="1219199"/>
                </a:cubicBezTo>
                <a:cubicBezTo>
                  <a:pt x="190871" y="1109583"/>
                  <a:pt x="189985" y="944592"/>
                  <a:pt x="197414" y="834996"/>
                </a:cubicBezTo>
                <a:cubicBezTo>
                  <a:pt x="204843" y="725400"/>
                  <a:pt x="185461" y="625572"/>
                  <a:pt x="197414" y="418777"/>
                </a:cubicBezTo>
                <a:cubicBezTo>
                  <a:pt x="123206" y="420881"/>
                  <a:pt x="91313" y="424929"/>
                  <a:pt x="0" y="418777"/>
                </a:cubicBezTo>
                <a:close/>
              </a:path>
            </a:pathLst>
          </a:custGeom>
          <a:solidFill>
            <a:srgbClr val="00B0F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F7F92D6-7822-3D4D-BF58-8095C5D1A138}"/>
                  </a:ext>
                </a:extLst>
              </p:cNvPr>
              <p:cNvSpPr/>
              <p:nvPr/>
            </p:nvSpPr>
            <p:spPr>
              <a:xfrm>
                <a:off x="4977345" y="875289"/>
                <a:ext cx="26046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F7F92D6-7822-3D4D-BF58-8095C5D1A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345" y="875289"/>
                <a:ext cx="2604624" cy="584775"/>
              </a:xfrm>
              <a:prstGeom prst="rect">
                <a:avLst/>
              </a:prstGeom>
              <a:blipFill>
                <a:blip r:embed="rId5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9F6AC8B-9F70-D248-B1DC-389875453A38}"/>
                  </a:ext>
                </a:extLst>
              </p:cNvPr>
              <p:cNvSpPr/>
              <p:nvPr/>
            </p:nvSpPr>
            <p:spPr>
              <a:xfrm>
                <a:off x="4796167" y="4535364"/>
                <a:ext cx="18274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9F6AC8B-9F70-D248-B1DC-389875453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67" y="4535364"/>
                <a:ext cx="1827423" cy="523220"/>
              </a:xfrm>
              <a:prstGeom prst="rect">
                <a:avLst/>
              </a:prstGeom>
              <a:blipFill>
                <a:blip r:embed="rId6"/>
                <a:stretch>
                  <a:fillRect r="-1379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806EFD4-D7A2-794D-A889-2BF19E3BBB5E}"/>
                  </a:ext>
                </a:extLst>
              </p:cNvPr>
              <p:cNvSpPr/>
              <p:nvPr/>
            </p:nvSpPr>
            <p:spPr>
              <a:xfrm>
                <a:off x="10638960" y="2560235"/>
                <a:ext cx="11437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806EFD4-D7A2-794D-A889-2BF19E3BB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960" y="2560235"/>
                <a:ext cx="1143710" cy="584775"/>
              </a:xfrm>
              <a:prstGeom prst="rect">
                <a:avLst/>
              </a:prstGeom>
              <a:blipFill>
                <a:blip r:embed="rId7"/>
                <a:stretch>
                  <a:fillRect r="-4396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7F4236C-F63D-3B4B-8760-65647372C937}"/>
                  </a:ext>
                </a:extLst>
              </p:cNvPr>
              <p:cNvSpPr txBox="1"/>
              <p:nvPr/>
            </p:nvSpPr>
            <p:spPr>
              <a:xfrm>
                <a:off x="373854" y="2892502"/>
                <a:ext cx="15983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7F4236C-F63D-3B4B-8760-65647372C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54" y="2892502"/>
                <a:ext cx="1598323" cy="492443"/>
              </a:xfrm>
              <a:prstGeom prst="rect">
                <a:avLst/>
              </a:prstGeom>
              <a:blipFill>
                <a:blip r:embed="rId8"/>
                <a:stretch>
                  <a:fillRect l="-3150" r="-8661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78566066-D8A2-D849-913A-73831D876DD5}"/>
              </a:ext>
            </a:extLst>
          </p:cNvPr>
          <p:cNvSpPr/>
          <p:nvPr/>
        </p:nvSpPr>
        <p:spPr>
          <a:xfrm>
            <a:off x="7501704" y="1552502"/>
            <a:ext cx="2070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Discriminator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41" name="Google Shape;12291;p47">
            <a:extLst>
              <a:ext uri="{FF2B5EF4-FFF2-40B4-BE49-F238E27FC236}">
                <a16:creationId xmlns:a16="http://schemas.microsoft.com/office/drawing/2014/main" id="{937130F3-4AE6-8B41-A6DD-F9AE1661FD8A}"/>
              </a:ext>
            </a:extLst>
          </p:cNvPr>
          <p:cNvSpPr txBox="1"/>
          <p:nvPr/>
        </p:nvSpPr>
        <p:spPr>
          <a:xfrm>
            <a:off x="9489377" y="3342414"/>
            <a:ext cx="20058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900" b="1" dirty="0">
                <a:solidFill>
                  <a:srgbClr val="1155CC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Classification</a:t>
            </a:r>
          </a:p>
          <a:p>
            <a:pPr lvl="0" algn="ctr"/>
            <a:r>
              <a:rPr lang="en-US" sz="1900" b="1" dirty="0">
                <a:solidFill>
                  <a:srgbClr val="1155CC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Real/Fake</a:t>
            </a:r>
          </a:p>
        </p:txBody>
      </p:sp>
    </p:spTree>
    <p:extLst>
      <p:ext uri="{BB962C8B-B14F-4D97-AF65-F5344CB8AC3E}">
        <p14:creationId xmlns:p14="http://schemas.microsoft.com/office/powerpoint/2010/main" val="1637847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6559-87B5-5A40-86B6-FB197DDD5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GANS: </a:t>
            </a:r>
            <a:r>
              <a:rPr lang="en-US" dirty="0">
                <a:latin typeface="Karla" pitchFamily="2" charset="0"/>
                <a:ea typeface="Calibri"/>
                <a:cs typeface="Calibri"/>
                <a:sym typeface="Calibri"/>
              </a:rPr>
              <a:t>Brief timeline: Conditional GAN 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1F944-F687-9442-BBA9-33E94E15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42</a:t>
            </a:fld>
            <a:endParaRPr lang="en-US"/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C6A8B6D0-BBBD-EC40-876B-51D90005623B}"/>
              </a:ext>
            </a:extLst>
          </p:cNvPr>
          <p:cNvSpPr txBox="1">
            <a:spLocks/>
          </p:cNvSpPr>
          <p:nvPr/>
        </p:nvSpPr>
        <p:spPr>
          <a:xfrm>
            <a:off x="9144000" y="637953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833A1-46C9-FB45-812F-A8AC7B5136E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D4B4CFF-D1E9-4347-BBB8-E035CFB93F8F}"/>
              </a:ext>
            </a:extLst>
          </p:cNvPr>
          <p:cNvSpPr/>
          <p:nvPr/>
        </p:nvSpPr>
        <p:spPr>
          <a:xfrm>
            <a:off x="7347978" y="2043642"/>
            <a:ext cx="1857577" cy="1775913"/>
          </a:xfrm>
          <a:prstGeom prst="roundRect">
            <a:avLst/>
          </a:prstGeom>
          <a:gradFill flip="none" rotWithShape="1">
            <a:gsLst>
              <a:gs pos="98000">
                <a:schemeClr val="tx2">
                  <a:lumMod val="20000"/>
                  <a:lumOff val="80000"/>
                </a:schemeClr>
              </a:gs>
              <a:gs pos="1000">
                <a:schemeClr val="accent1">
                  <a:lumMod val="20000"/>
                  <a:lumOff val="80000"/>
                </a:schemeClr>
              </a:gs>
              <a:gs pos="50000">
                <a:schemeClr val="tx2">
                  <a:lumMod val="20000"/>
                  <a:lumOff val="80000"/>
                </a:scheme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89523"/>
                      <a:gd name="connsiteY0" fmla="*/ 128115 h 768677"/>
                      <a:gd name="connsiteX1" fmla="*/ 128115 w 2289523"/>
                      <a:gd name="connsiteY1" fmla="*/ 0 h 768677"/>
                      <a:gd name="connsiteX2" fmla="*/ 656771 w 2289523"/>
                      <a:gd name="connsiteY2" fmla="*/ 0 h 768677"/>
                      <a:gd name="connsiteX3" fmla="*/ 1124429 w 2289523"/>
                      <a:gd name="connsiteY3" fmla="*/ 0 h 768677"/>
                      <a:gd name="connsiteX4" fmla="*/ 1673418 w 2289523"/>
                      <a:gd name="connsiteY4" fmla="*/ 0 h 768677"/>
                      <a:gd name="connsiteX5" fmla="*/ 2161408 w 2289523"/>
                      <a:gd name="connsiteY5" fmla="*/ 0 h 768677"/>
                      <a:gd name="connsiteX6" fmla="*/ 2289523 w 2289523"/>
                      <a:gd name="connsiteY6" fmla="*/ 128115 h 768677"/>
                      <a:gd name="connsiteX7" fmla="*/ 2289523 w 2289523"/>
                      <a:gd name="connsiteY7" fmla="*/ 640562 h 768677"/>
                      <a:gd name="connsiteX8" fmla="*/ 2161408 w 2289523"/>
                      <a:gd name="connsiteY8" fmla="*/ 768677 h 768677"/>
                      <a:gd name="connsiteX9" fmla="*/ 1612419 w 2289523"/>
                      <a:gd name="connsiteY9" fmla="*/ 768677 h 768677"/>
                      <a:gd name="connsiteX10" fmla="*/ 1083763 w 2289523"/>
                      <a:gd name="connsiteY10" fmla="*/ 768677 h 768677"/>
                      <a:gd name="connsiteX11" fmla="*/ 616105 w 2289523"/>
                      <a:gd name="connsiteY11" fmla="*/ 768677 h 768677"/>
                      <a:gd name="connsiteX12" fmla="*/ 128115 w 2289523"/>
                      <a:gd name="connsiteY12" fmla="*/ 768677 h 768677"/>
                      <a:gd name="connsiteX13" fmla="*/ 0 w 2289523"/>
                      <a:gd name="connsiteY13" fmla="*/ 640562 h 768677"/>
                      <a:gd name="connsiteX14" fmla="*/ 0 w 2289523"/>
                      <a:gd name="connsiteY14" fmla="*/ 128115 h 768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289523" h="768677" fill="none" extrusionOk="0">
                        <a:moveTo>
                          <a:pt x="0" y="128115"/>
                        </a:moveTo>
                        <a:cubicBezTo>
                          <a:pt x="-5607" y="45929"/>
                          <a:pt x="57630" y="-3670"/>
                          <a:pt x="128115" y="0"/>
                        </a:cubicBezTo>
                        <a:cubicBezTo>
                          <a:pt x="320759" y="-44133"/>
                          <a:pt x="511352" y="63266"/>
                          <a:pt x="656771" y="0"/>
                        </a:cubicBezTo>
                        <a:cubicBezTo>
                          <a:pt x="802190" y="-63266"/>
                          <a:pt x="1011614" y="47640"/>
                          <a:pt x="1124429" y="0"/>
                        </a:cubicBezTo>
                        <a:cubicBezTo>
                          <a:pt x="1237244" y="-47640"/>
                          <a:pt x="1410201" y="49370"/>
                          <a:pt x="1673418" y="0"/>
                        </a:cubicBezTo>
                        <a:cubicBezTo>
                          <a:pt x="1936635" y="-49370"/>
                          <a:pt x="1941903" y="40522"/>
                          <a:pt x="2161408" y="0"/>
                        </a:cubicBezTo>
                        <a:cubicBezTo>
                          <a:pt x="2240141" y="15794"/>
                          <a:pt x="2278415" y="63217"/>
                          <a:pt x="2289523" y="128115"/>
                        </a:cubicBezTo>
                        <a:cubicBezTo>
                          <a:pt x="2300866" y="237200"/>
                          <a:pt x="2251015" y="502718"/>
                          <a:pt x="2289523" y="640562"/>
                        </a:cubicBezTo>
                        <a:cubicBezTo>
                          <a:pt x="2290850" y="707235"/>
                          <a:pt x="2239549" y="776662"/>
                          <a:pt x="2161408" y="768677"/>
                        </a:cubicBezTo>
                        <a:cubicBezTo>
                          <a:pt x="1956881" y="833350"/>
                          <a:pt x="1883679" y="754784"/>
                          <a:pt x="1612419" y="768677"/>
                        </a:cubicBezTo>
                        <a:cubicBezTo>
                          <a:pt x="1341159" y="782570"/>
                          <a:pt x="1198178" y="716211"/>
                          <a:pt x="1083763" y="768677"/>
                        </a:cubicBezTo>
                        <a:cubicBezTo>
                          <a:pt x="969348" y="821143"/>
                          <a:pt x="809950" y="731774"/>
                          <a:pt x="616105" y="768677"/>
                        </a:cubicBezTo>
                        <a:cubicBezTo>
                          <a:pt x="422260" y="805580"/>
                          <a:pt x="288567" y="764541"/>
                          <a:pt x="128115" y="768677"/>
                        </a:cubicBezTo>
                        <a:cubicBezTo>
                          <a:pt x="45503" y="780678"/>
                          <a:pt x="-6130" y="724436"/>
                          <a:pt x="0" y="640562"/>
                        </a:cubicBezTo>
                        <a:cubicBezTo>
                          <a:pt x="-36047" y="490331"/>
                          <a:pt x="15562" y="285171"/>
                          <a:pt x="0" y="128115"/>
                        </a:cubicBezTo>
                        <a:close/>
                      </a:path>
                      <a:path w="2289523" h="768677" stroke="0" extrusionOk="0">
                        <a:moveTo>
                          <a:pt x="0" y="128115"/>
                        </a:moveTo>
                        <a:cubicBezTo>
                          <a:pt x="-11812" y="50073"/>
                          <a:pt x="49504" y="2948"/>
                          <a:pt x="128115" y="0"/>
                        </a:cubicBezTo>
                        <a:cubicBezTo>
                          <a:pt x="370254" y="-49761"/>
                          <a:pt x="541440" y="16639"/>
                          <a:pt x="677104" y="0"/>
                        </a:cubicBezTo>
                        <a:cubicBezTo>
                          <a:pt x="812768" y="-16639"/>
                          <a:pt x="1058298" y="38065"/>
                          <a:pt x="1165094" y="0"/>
                        </a:cubicBezTo>
                        <a:cubicBezTo>
                          <a:pt x="1271890" y="-38065"/>
                          <a:pt x="1426058" y="261"/>
                          <a:pt x="1632752" y="0"/>
                        </a:cubicBezTo>
                        <a:cubicBezTo>
                          <a:pt x="1839446" y="-261"/>
                          <a:pt x="1944835" y="18753"/>
                          <a:pt x="2161408" y="0"/>
                        </a:cubicBezTo>
                        <a:cubicBezTo>
                          <a:pt x="2238373" y="-12778"/>
                          <a:pt x="2269410" y="54279"/>
                          <a:pt x="2289523" y="128115"/>
                        </a:cubicBezTo>
                        <a:cubicBezTo>
                          <a:pt x="2340303" y="340807"/>
                          <a:pt x="2243925" y="458675"/>
                          <a:pt x="2289523" y="640562"/>
                        </a:cubicBezTo>
                        <a:cubicBezTo>
                          <a:pt x="2284812" y="719111"/>
                          <a:pt x="2231120" y="767467"/>
                          <a:pt x="2161408" y="768677"/>
                        </a:cubicBezTo>
                        <a:cubicBezTo>
                          <a:pt x="1967975" y="791824"/>
                          <a:pt x="1850555" y="741153"/>
                          <a:pt x="1693751" y="768677"/>
                        </a:cubicBezTo>
                        <a:cubicBezTo>
                          <a:pt x="1536947" y="796201"/>
                          <a:pt x="1391982" y="715345"/>
                          <a:pt x="1185427" y="768677"/>
                        </a:cubicBezTo>
                        <a:cubicBezTo>
                          <a:pt x="978872" y="822009"/>
                          <a:pt x="940074" y="740093"/>
                          <a:pt x="697437" y="768677"/>
                        </a:cubicBezTo>
                        <a:cubicBezTo>
                          <a:pt x="454800" y="797261"/>
                          <a:pt x="370867" y="715539"/>
                          <a:pt x="128115" y="768677"/>
                        </a:cubicBezTo>
                        <a:cubicBezTo>
                          <a:pt x="60705" y="764524"/>
                          <a:pt x="-6379" y="708852"/>
                          <a:pt x="0" y="640562"/>
                        </a:cubicBezTo>
                        <a:cubicBezTo>
                          <a:pt x="-59190" y="425762"/>
                          <a:pt x="47645" y="246353"/>
                          <a:pt x="0" y="12811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F91F420-F632-3548-93C1-396466E53456}"/>
              </a:ext>
            </a:extLst>
          </p:cNvPr>
          <p:cNvSpPr/>
          <p:nvPr/>
        </p:nvSpPr>
        <p:spPr>
          <a:xfrm>
            <a:off x="5720903" y="1435043"/>
            <a:ext cx="734766" cy="768677"/>
          </a:xfrm>
          <a:prstGeom prst="round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89523"/>
                      <a:gd name="connsiteY0" fmla="*/ 128115 h 768677"/>
                      <a:gd name="connsiteX1" fmla="*/ 128115 w 2289523"/>
                      <a:gd name="connsiteY1" fmla="*/ 0 h 768677"/>
                      <a:gd name="connsiteX2" fmla="*/ 656771 w 2289523"/>
                      <a:gd name="connsiteY2" fmla="*/ 0 h 768677"/>
                      <a:gd name="connsiteX3" fmla="*/ 1124429 w 2289523"/>
                      <a:gd name="connsiteY3" fmla="*/ 0 h 768677"/>
                      <a:gd name="connsiteX4" fmla="*/ 1673418 w 2289523"/>
                      <a:gd name="connsiteY4" fmla="*/ 0 h 768677"/>
                      <a:gd name="connsiteX5" fmla="*/ 2161408 w 2289523"/>
                      <a:gd name="connsiteY5" fmla="*/ 0 h 768677"/>
                      <a:gd name="connsiteX6" fmla="*/ 2289523 w 2289523"/>
                      <a:gd name="connsiteY6" fmla="*/ 128115 h 768677"/>
                      <a:gd name="connsiteX7" fmla="*/ 2289523 w 2289523"/>
                      <a:gd name="connsiteY7" fmla="*/ 640562 h 768677"/>
                      <a:gd name="connsiteX8" fmla="*/ 2161408 w 2289523"/>
                      <a:gd name="connsiteY8" fmla="*/ 768677 h 768677"/>
                      <a:gd name="connsiteX9" fmla="*/ 1612419 w 2289523"/>
                      <a:gd name="connsiteY9" fmla="*/ 768677 h 768677"/>
                      <a:gd name="connsiteX10" fmla="*/ 1083763 w 2289523"/>
                      <a:gd name="connsiteY10" fmla="*/ 768677 h 768677"/>
                      <a:gd name="connsiteX11" fmla="*/ 616105 w 2289523"/>
                      <a:gd name="connsiteY11" fmla="*/ 768677 h 768677"/>
                      <a:gd name="connsiteX12" fmla="*/ 128115 w 2289523"/>
                      <a:gd name="connsiteY12" fmla="*/ 768677 h 768677"/>
                      <a:gd name="connsiteX13" fmla="*/ 0 w 2289523"/>
                      <a:gd name="connsiteY13" fmla="*/ 640562 h 768677"/>
                      <a:gd name="connsiteX14" fmla="*/ 0 w 2289523"/>
                      <a:gd name="connsiteY14" fmla="*/ 128115 h 768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289523" h="768677" fill="none" extrusionOk="0">
                        <a:moveTo>
                          <a:pt x="0" y="128115"/>
                        </a:moveTo>
                        <a:cubicBezTo>
                          <a:pt x="-5607" y="45929"/>
                          <a:pt x="57630" y="-3670"/>
                          <a:pt x="128115" y="0"/>
                        </a:cubicBezTo>
                        <a:cubicBezTo>
                          <a:pt x="320759" y="-44133"/>
                          <a:pt x="511352" y="63266"/>
                          <a:pt x="656771" y="0"/>
                        </a:cubicBezTo>
                        <a:cubicBezTo>
                          <a:pt x="802190" y="-63266"/>
                          <a:pt x="1011614" y="47640"/>
                          <a:pt x="1124429" y="0"/>
                        </a:cubicBezTo>
                        <a:cubicBezTo>
                          <a:pt x="1237244" y="-47640"/>
                          <a:pt x="1410201" y="49370"/>
                          <a:pt x="1673418" y="0"/>
                        </a:cubicBezTo>
                        <a:cubicBezTo>
                          <a:pt x="1936635" y="-49370"/>
                          <a:pt x="1941903" y="40522"/>
                          <a:pt x="2161408" y="0"/>
                        </a:cubicBezTo>
                        <a:cubicBezTo>
                          <a:pt x="2240141" y="15794"/>
                          <a:pt x="2278415" y="63217"/>
                          <a:pt x="2289523" y="128115"/>
                        </a:cubicBezTo>
                        <a:cubicBezTo>
                          <a:pt x="2300866" y="237200"/>
                          <a:pt x="2251015" y="502718"/>
                          <a:pt x="2289523" y="640562"/>
                        </a:cubicBezTo>
                        <a:cubicBezTo>
                          <a:pt x="2290850" y="707235"/>
                          <a:pt x="2239549" y="776662"/>
                          <a:pt x="2161408" y="768677"/>
                        </a:cubicBezTo>
                        <a:cubicBezTo>
                          <a:pt x="1956881" y="833350"/>
                          <a:pt x="1883679" y="754784"/>
                          <a:pt x="1612419" y="768677"/>
                        </a:cubicBezTo>
                        <a:cubicBezTo>
                          <a:pt x="1341159" y="782570"/>
                          <a:pt x="1198178" y="716211"/>
                          <a:pt x="1083763" y="768677"/>
                        </a:cubicBezTo>
                        <a:cubicBezTo>
                          <a:pt x="969348" y="821143"/>
                          <a:pt x="809950" y="731774"/>
                          <a:pt x="616105" y="768677"/>
                        </a:cubicBezTo>
                        <a:cubicBezTo>
                          <a:pt x="422260" y="805580"/>
                          <a:pt x="288567" y="764541"/>
                          <a:pt x="128115" y="768677"/>
                        </a:cubicBezTo>
                        <a:cubicBezTo>
                          <a:pt x="45503" y="780678"/>
                          <a:pt x="-6130" y="724436"/>
                          <a:pt x="0" y="640562"/>
                        </a:cubicBezTo>
                        <a:cubicBezTo>
                          <a:pt x="-36047" y="490331"/>
                          <a:pt x="15562" y="285171"/>
                          <a:pt x="0" y="128115"/>
                        </a:cubicBezTo>
                        <a:close/>
                      </a:path>
                      <a:path w="2289523" h="768677" stroke="0" extrusionOk="0">
                        <a:moveTo>
                          <a:pt x="0" y="128115"/>
                        </a:moveTo>
                        <a:cubicBezTo>
                          <a:pt x="-11812" y="50073"/>
                          <a:pt x="49504" y="2948"/>
                          <a:pt x="128115" y="0"/>
                        </a:cubicBezTo>
                        <a:cubicBezTo>
                          <a:pt x="370254" y="-49761"/>
                          <a:pt x="541440" y="16639"/>
                          <a:pt x="677104" y="0"/>
                        </a:cubicBezTo>
                        <a:cubicBezTo>
                          <a:pt x="812768" y="-16639"/>
                          <a:pt x="1058298" y="38065"/>
                          <a:pt x="1165094" y="0"/>
                        </a:cubicBezTo>
                        <a:cubicBezTo>
                          <a:pt x="1271890" y="-38065"/>
                          <a:pt x="1426058" y="261"/>
                          <a:pt x="1632752" y="0"/>
                        </a:cubicBezTo>
                        <a:cubicBezTo>
                          <a:pt x="1839446" y="-261"/>
                          <a:pt x="1944835" y="18753"/>
                          <a:pt x="2161408" y="0"/>
                        </a:cubicBezTo>
                        <a:cubicBezTo>
                          <a:pt x="2238373" y="-12778"/>
                          <a:pt x="2269410" y="54279"/>
                          <a:pt x="2289523" y="128115"/>
                        </a:cubicBezTo>
                        <a:cubicBezTo>
                          <a:pt x="2340303" y="340807"/>
                          <a:pt x="2243925" y="458675"/>
                          <a:pt x="2289523" y="640562"/>
                        </a:cubicBezTo>
                        <a:cubicBezTo>
                          <a:pt x="2284812" y="719111"/>
                          <a:pt x="2231120" y="767467"/>
                          <a:pt x="2161408" y="768677"/>
                        </a:cubicBezTo>
                        <a:cubicBezTo>
                          <a:pt x="1967975" y="791824"/>
                          <a:pt x="1850555" y="741153"/>
                          <a:pt x="1693751" y="768677"/>
                        </a:cubicBezTo>
                        <a:cubicBezTo>
                          <a:pt x="1536947" y="796201"/>
                          <a:pt x="1391982" y="715345"/>
                          <a:pt x="1185427" y="768677"/>
                        </a:cubicBezTo>
                        <a:cubicBezTo>
                          <a:pt x="978872" y="822009"/>
                          <a:pt x="940074" y="740093"/>
                          <a:pt x="697437" y="768677"/>
                        </a:cubicBezTo>
                        <a:cubicBezTo>
                          <a:pt x="454800" y="797261"/>
                          <a:pt x="370867" y="715539"/>
                          <a:pt x="128115" y="768677"/>
                        </a:cubicBezTo>
                        <a:cubicBezTo>
                          <a:pt x="60705" y="764524"/>
                          <a:pt x="-6379" y="708852"/>
                          <a:pt x="0" y="640562"/>
                        </a:cubicBezTo>
                        <a:cubicBezTo>
                          <a:pt x="-59190" y="425762"/>
                          <a:pt x="47645" y="246353"/>
                          <a:pt x="0" y="12811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58722126-7079-8340-858A-CC35C570B9E2}"/>
              </a:ext>
            </a:extLst>
          </p:cNvPr>
          <p:cNvSpPr txBox="1">
            <a:spLocks/>
          </p:cNvSpPr>
          <p:nvPr/>
        </p:nvSpPr>
        <p:spPr>
          <a:xfrm>
            <a:off x="9144000" y="637953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790E06D-9FA0-314E-A61E-3E9B08A3DB8A}"/>
              </a:ext>
            </a:extLst>
          </p:cNvPr>
          <p:cNvGrpSpPr/>
          <p:nvPr/>
        </p:nvGrpSpPr>
        <p:grpSpPr>
          <a:xfrm>
            <a:off x="4367745" y="3623527"/>
            <a:ext cx="2091527" cy="789655"/>
            <a:chOff x="5914762" y="3530394"/>
            <a:chExt cx="2091527" cy="789655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279252F3-5FA8-DA4A-88CF-9155EA75158A}"/>
                </a:ext>
              </a:extLst>
            </p:cNvPr>
            <p:cNvSpPr/>
            <p:nvPr/>
          </p:nvSpPr>
          <p:spPr>
            <a:xfrm>
              <a:off x="7271523" y="3530394"/>
              <a:ext cx="734766" cy="768677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289523"/>
                        <a:gd name="connsiteY0" fmla="*/ 128115 h 768677"/>
                        <a:gd name="connsiteX1" fmla="*/ 128115 w 2289523"/>
                        <a:gd name="connsiteY1" fmla="*/ 0 h 768677"/>
                        <a:gd name="connsiteX2" fmla="*/ 656771 w 2289523"/>
                        <a:gd name="connsiteY2" fmla="*/ 0 h 768677"/>
                        <a:gd name="connsiteX3" fmla="*/ 1124429 w 2289523"/>
                        <a:gd name="connsiteY3" fmla="*/ 0 h 768677"/>
                        <a:gd name="connsiteX4" fmla="*/ 1673418 w 2289523"/>
                        <a:gd name="connsiteY4" fmla="*/ 0 h 768677"/>
                        <a:gd name="connsiteX5" fmla="*/ 2161408 w 2289523"/>
                        <a:gd name="connsiteY5" fmla="*/ 0 h 768677"/>
                        <a:gd name="connsiteX6" fmla="*/ 2289523 w 2289523"/>
                        <a:gd name="connsiteY6" fmla="*/ 128115 h 768677"/>
                        <a:gd name="connsiteX7" fmla="*/ 2289523 w 2289523"/>
                        <a:gd name="connsiteY7" fmla="*/ 640562 h 768677"/>
                        <a:gd name="connsiteX8" fmla="*/ 2161408 w 2289523"/>
                        <a:gd name="connsiteY8" fmla="*/ 768677 h 768677"/>
                        <a:gd name="connsiteX9" fmla="*/ 1612419 w 2289523"/>
                        <a:gd name="connsiteY9" fmla="*/ 768677 h 768677"/>
                        <a:gd name="connsiteX10" fmla="*/ 1083763 w 2289523"/>
                        <a:gd name="connsiteY10" fmla="*/ 768677 h 768677"/>
                        <a:gd name="connsiteX11" fmla="*/ 616105 w 2289523"/>
                        <a:gd name="connsiteY11" fmla="*/ 768677 h 768677"/>
                        <a:gd name="connsiteX12" fmla="*/ 128115 w 2289523"/>
                        <a:gd name="connsiteY12" fmla="*/ 768677 h 768677"/>
                        <a:gd name="connsiteX13" fmla="*/ 0 w 2289523"/>
                        <a:gd name="connsiteY13" fmla="*/ 640562 h 768677"/>
                        <a:gd name="connsiteX14" fmla="*/ 0 w 2289523"/>
                        <a:gd name="connsiteY14" fmla="*/ 128115 h 768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289523" h="768677" fill="none" extrusionOk="0">
                          <a:moveTo>
                            <a:pt x="0" y="128115"/>
                          </a:moveTo>
                          <a:cubicBezTo>
                            <a:pt x="-5607" y="45929"/>
                            <a:pt x="57630" y="-3670"/>
                            <a:pt x="128115" y="0"/>
                          </a:cubicBezTo>
                          <a:cubicBezTo>
                            <a:pt x="320759" y="-44133"/>
                            <a:pt x="511352" y="63266"/>
                            <a:pt x="656771" y="0"/>
                          </a:cubicBezTo>
                          <a:cubicBezTo>
                            <a:pt x="802190" y="-63266"/>
                            <a:pt x="1011614" y="47640"/>
                            <a:pt x="1124429" y="0"/>
                          </a:cubicBezTo>
                          <a:cubicBezTo>
                            <a:pt x="1237244" y="-47640"/>
                            <a:pt x="1410201" y="49370"/>
                            <a:pt x="1673418" y="0"/>
                          </a:cubicBezTo>
                          <a:cubicBezTo>
                            <a:pt x="1936635" y="-49370"/>
                            <a:pt x="1941903" y="40522"/>
                            <a:pt x="2161408" y="0"/>
                          </a:cubicBezTo>
                          <a:cubicBezTo>
                            <a:pt x="2240141" y="15794"/>
                            <a:pt x="2278415" y="63217"/>
                            <a:pt x="2289523" y="128115"/>
                          </a:cubicBezTo>
                          <a:cubicBezTo>
                            <a:pt x="2300866" y="237200"/>
                            <a:pt x="2251015" y="502718"/>
                            <a:pt x="2289523" y="640562"/>
                          </a:cubicBezTo>
                          <a:cubicBezTo>
                            <a:pt x="2290850" y="707235"/>
                            <a:pt x="2239549" y="776662"/>
                            <a:pt x="2161408" y="768677"/>
                          </a:cubicBezTo>
                          <a:cubicBezTo>
                            <a:pt x="1956881" y="833350"/>
                            <a:pt x="1883679" y="754784"/>
                            <a:pt x="1612419" y="768677"/>
                          </a:cubicBezTo>
                          <a:cubicBezTo>
                            <a:pt x="1341159" y="782570"/>
                            <a:pt x="1198178" y="716211"/>
                            <a:pt x="1083763" y="768677"/>
                          </a:cubicBezTo>
                          <a:cubicBezTo>
                            <a:pt x="969348" y="821143"/>
                            <a:pt x="809950" y="731774"/>
                            <a:pt x="616105" y="768677"/>
                          </a:cubicBezTo>
                          <a:cubicBezTo>
                            <a:pt x="422260" y="805580"/>
                            <a:pt x="288567" y="764541"/>
                            <a:pt x="128115" y="768677"/>
                          </a:cubicBezTo>
                          <a:cubicBezTo>
                            <a:pt x="45503" y="780678"/>
                            <a:pt x="-6130" y="724436"/>
                            <a:pt x="0" y="640562"/>
                          </a:cubicBezTo>
                          <a:cubicBezTo>
                            <a:pt x="-36047" y="490331"/>
                            <a:pt x="15562" y="285171"/>
                            <a:pt x="0" y="128115"/>
                          </a:cubicBezTo>
                          <a:close/>
                        </a:path>
                        <a:path w="2289523" h="768677" stroke="0" extrusionOk="0">
                          <a:moveTo>
                            <a:pt x="0" y="128115"/>
                          </a:moveTo>
                          <a:cubicBezTo>
                            <a:pt x="-11812" y="50073"/>
                            <a:pt x="49504" y="2948"/>
                            <a:pt x="128115" y="0"/>
                          </a:cubicBezTo>
                          <a:cubicBezTo>
                            <a:pt x="370254" y="-49761"/>
                            <a:pt x="541440" y="16639"/>
                            <a:pt x="677104" y="0"/>
                          </a:cubicBezTo>
                          <a:cubicBezTo>
                            <a:pt x="812768" y="-16639"/>
                            <a:pt x="1058298" y="38065"/>
                            <a:pt x="1165094" y="0"/>
                          </a:cubicBezTo>
                          <a:cubicBezTo>
                            <a:pt x="1271890" y="-38065"/>
                            <a:pt x="1426058" y="261"/>
                            <a:pt x="1632752" y="0"/>
                          </a:cubicBezTo>
                          <a:cubicBezTo>
                            <a:pt x="1839446" y="-261"/>
                            <a:pt x="1944835" y="18753"/>
                            <a:pt x="2161408" y="0"/>
                          </a:cubicBezTo>
                          <a:cubicBezTo>
                            <a:pt x="2238373" y="-12778"/>
                            <a:pt x="2269410" y="54279"/>
                            <a:pt x="2289523" y="128115"/>
                          </a:cubicBezTo>
                          <a:cubicBezTo>
                            <a:pt x="2340303" y="340807"/>
                            <a:pt x="2243925" y="458675"/>
                            <a:pt x="2289523" y="640562"/>
                          </a:cubicBezTo>
                          <a:cubicBezTo>
                            <a:pt x="2284812" y="719111"/>
                            <a:pt x="2231120" y="767467"/>
                            <a:pt x="2161408" y="768677"/>
                          </a:cubicBezTo>
                          <a:cubicBezTo>
                            <a:pt x="1967975" y="791824"/>
                            <a:pt x="1850555" y="741153"/>
                            <a:pt x="1693751" y="768677"/>
                          </a:cubicBezTo>
                          <a:cubicBezTo>
                            <a:pt x="1536947" y="796201"/>
                            <a:pt x="1391982" y="715345"/>
                            <a:pt x="1185427" y="768677"/>
                          </a:cubicBezTo>
                          <a:cubicBezTo>
                            <a:pt x="978872" y="822009"/>
                            <a:pt x="940074" y="740093"/>
                            <a:pt x="697437" y="768677"/>
                          </a:cubicBezTo>
                          <a:cubicBezTo>
                            <a:pt x="454800" y="797261"/>
                            <a:pt x="370867" y="715539"/>
                            <a:pt x="128115" y="768677"/>
                          </a:cubicBezTo>
                          <a:cubicBezTo>
                            <a:pt x="60705" y="764524"/>
                            <a:pt x="-6379" y="708852"/>
                            <a:pt x="0" y="640562"/>
                          </a:cubicBezTo>
                          <a:cubicBezTo>
                            <a:pt x="-59190" y="425762"/>
                            <a:pt x="47645" y="246353"/>
                            <a:pt x="0" y="12811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6" name="Up Arrow 23">
              <a:extLst>
                <a:ext uri="{FF2B5EF4-FFF2-40B4-BE49-F238E27FC236}">
                  <a16:creationId xmlns:a16="http://schemas.microsoft.com/office/drawing/2014/main" id="{D7CB5DE3-75CD-2141-B7A8-63B765C8D52F}"/>
                </a:ext>
              </a:extLst>
            </p:cNvPr>
            <p:cNvSpPr/>
            <p:nvPr/>
          </p:nvSpPr>
          <p:spPr>
            <a:xfrm rot="5400000">
              <a:off x="6129535" y="3315622"/>
              <a:ext cx="789654" cy="1219199"/>
            </a:xfrm>
            <a:custGeom>
              <a:avLst/>
              <a:gdLst>
                <a:gd name="connsiteX0" fmla="*/ 0 w 789654"/>
                <a:gd name="connsiteY0" fmla="*/ 418777 h 1219199"/>
                <a:gd name="connsiteX1" fmla="*/ 394827 w 789654"/>
                <a:gd name="connsiteY1" fmla="*/ 0 h 1219199"/>
                <a:gd name="connsiteX2" fmla="*/ 789654 w 789654"/>
                <a:gd name="connsiteY2" fmla="*/ 418777 h 1219199"/>
                <a:gd name="connsiteX3" fmla="*/ 592241 w 789654"/>
                <a:gd name="connsiteY3" fmla="*/ 418777 h 1219199"/>
                <a:gd name="connsiteX4" fmla="*/ 592241 w 789654"/>
                <a:gd name="connsiteY4" fmla="*/ 810984 h 1219199"/>
                <a:gd name="connsiteX5" fmla="*/ 592241 w 789654"/>
                <a:gd name="connsiteY5" fmla="*/ 1219199 h 1219199"/>
                <a:gd name="connsiteX6" fmla="*/ 197414 w 789654"/>
                <a:gd name="connsiteY6" fmla="*/ 1219199 h 1219199"/>
                <a:gd name="connsiteX7" fmla="*/ 197414 w 789654"/>
                <a:gd name="connsiteY7" fmla="*/ 818988 h 1219199"/>
                <a:gd name="connsiteX8" fmla="*/ 197414 w 789654"/>
                <a:gd name="connsiteY8" fmla="*/ 418777 h 1219199"/>
                <a:gd name="connsiteX9" fmla="*/ 0 w 789654"/>
                <a:gd name="connsiteY9" fmla="*/ 418777 h 121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654" h="1219199" fill="none" extrusionOk="0">
                  <a:moveTo>
                    <a:pt x="0" y="418777"/>
                  </a:moveTo>
                  <a:cubicBezTo>
                    <a:pt x="170383" y="271476"/>
                    <a:pt x="256059" y="116573"/>
                    <a:pt x="394827" y="0"/>
                  </a:cubicBezTo>
                  <a:cubicBezTo>
                    <a:pt x="567696" y="187934"/>
                    <a:pt x="635689" y="277203"/>
                    <a:pt x="789654" y="418777"/>
                  </a:cubicBezTo>
                  <a:cubicBezTo>
                    <a:pt x="741306" y="411300"/>
                    <a:pt x="632962" y="427626"/>
                    <a:pt x="592241" y="418777"/>
                  </a:cubicBezTo>
                  <a:cubicBezTo>
                    <a:pt x="605445" y="587011"/>
                    <a:pt x="575857" y="652209"/>
                    <a:pt x="592241" y="810984"/>
                  </a:cubicBezTo>
                  <a:cubicBezTo>
                    <a:pt x="608625" y="969759"/>
                    <a:pt x="577106" y="1088854"/>
                    <a:pt x="592241" y="1219199"/>
                  </a:cubicBezTo>
                  <a:cubicBezTo>
                    <a:pt x="502188" y="1223913"/>
                    <a:pt x="292176" y="1217359"/>
                    <a:pt x="197414" y="1219199"/>
                  </a:cubicBezTo>
                  <a:cubicBezTo>
                    <a:pt x="217117" y="1126441"/>
                    <a:pt x="215477" y="942184"/>
                    <a:pt x="197414" y="818988"/>
                  </a:cubicBezTo>
                  <a:cubicBezTo>
                    <a:pt x="179351" y="695792"/>
                    <a:pt x="179846" y="600479"/>
                    <a:pt x="197414" y="418777"/>
                  </a:cubicBezTo>
                  <a:cubicBezTo>
                    <a:pt x="131412" y="420038"/>
                    <a:pt x="93591" y="414757"/>
                    <a:pt x="0" y="418777"/>
                  </a:cubicBezTo>
                  <a:close/>
                </a:path>
                <a:path w="789654" h="1219199" stroke="0" extrusionOk="0">
                  <a:moveTo>
                    <a:pt x="0" y="418777"/>
                  </a:moveTo>
                  <a:cubicBezTo>
                    <a:pt x="125337" y="302855"/>
                    <a:pt x="282714" y="140418"/>
                    <a:pt x="394827" y="0"/>
                  </a:cubicBezTo>
                  <a:cubicBezTo>
                    <a:pt x="559312" y="183217"/>
                    <a:pt x="645275" y="266313"/>
                    <a:pt x="789654" y="418777"/>
                  </a:cubicBezTo>
                  <a:cubicBezTo>
                    <a:pt x="732452" y="411948"/>
                    <a:pt x="661616" y="417412"/>
                    <a:pt x="592241" y="418777"/>
                  </a:cubicBezTo>
                  <a:cubicBezTo>
                    <a:pt x="580139" y="563993"/>
                    <a:pt x="612155" y="730646"/>
                    <a:pt x="592241" y="826992"/>
                  </a:cubicBezTo>
                  <a:cubicBezTo>
                    <a:pt x="572327" y="923339"/>
                    <a:pt x="574414" y="1107628"/>
                    <a:pt x="592241" y="1219199"/>
                  </a:cubicBezTo>
                  <a:cubicBezTo>
                    <a:pt x="506220" y="1232378"/>
                    <a:pt x="281748" y="1217477"/>
                    <a:pt x="197414" y="1219199"/>
                  </a:cubicBezTo>
                  <a:cubicBezTo>
                    <a:pt x="190871" y="1109583"/>
                    <a:pt x="189985" y="944592"/>
                    <a:pt x="197414" y="834996"/>
                  </a:cubicBezTo>
                  <a:cubicBezTo>
                    <a:pt x="204843" y="725400"/>
                    <a:pt x="185461" y="625572"/>
                    <a:pt x="197414" y="418777"/>
                  </a:cubicBezTo>
                  <a:cubicBezTo>
                    <a:pt x="123206" y="420881"/>
                    <a:pt x="91313" y="424929"/>
                    <a:pt x="0" y="418777"/>
                  </a:cubicBezTo>
                  <a:close/>
                </a:path>
              </a:pathLst>
            </a:custGeom>
            <a:solidFill>
              <a:srgbClr val="00B0F0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upArrow">
                      <a:avLst>
                        <a:gd name="adj1" fmla="val 50000"/>
                        <a:gd name="adj2" fmla="val 5303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9D1E77B-69FD-5247-9235-3918BF23F3C2}"/>
                    </a:ext>
                  </a:extLst>
                </p:cNvPr>
                <p:cNvSpPr/>
                <p:nvPr/>
              </p:nvSpPr>
              <p:spPr>
                <a:xfrm>
                  <a:off x="7286797" y="3580248"/>
                  <a:ext cx="71949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9D1E77B-69FD-5247-9235-3918BF23F3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797" y="3580248"/>
                  <a:ext cx="719492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7018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4334D02-9B6B-5549-A569-97063E0057C1}"/>
                  </a:ext>
                </a:extLst>
              </p:cNvPr>
              <p:cNvSpPr/>
              <p:nvPr/>
            </p:nvSpPr>
            <p:spPr>
              <a:xfrm>
                <a:off x="5739780" y="1511569"/>
                <a:ext cx="726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4334D02-9B6B-5549-A569-97063E005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780" y="1511569"/>
                <a:ext cx="726545" cy="523220"/>
              </a:xfrm>
              <a:prstGeom prst="rect">
                <a:avLst/>
              </a:prstGeom>
              <a:blipFill>
                <a:blip r:embed="rId3"/>
                <a:stretch>
                  <a:fillRect l="-6897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9">
            <a:extLst>
              <a:ext uri="{FF2B5EF4-FFF2-40B4-BE49-F238E27FC236}">
                <a16:creationId xmlns:a16="http://schemas.microsoft.com/office/drawing/2014/main" id="{BAAA0FD3-0F65-7343-8707-EB9B9D35B9A1}"/>
              </a:ext>
            </a:extLst>
          </p:cNvPr>
          <p:cNvSpPr/>
          <p:nvPr/>
        </p:nvSpPr>
        <p:spPr>
          <a:xfrm>
            <a:off x="792992" y="3630818"/>
            <a:ext cx="760048" cy="789655"/>
          </a:xfrm>
          <a:custGeom>
            <a:avLst/>
            <a:gdLst>
              <a:gd name="connsiteX0" fmla="*/ 0 w 760048"/>
              <a:gd name="connsiteY0" fmla="*/ 126677 h 789655"/>
              <a:gd name="connsiteX1" fmla="*/ 126677 w 760048"/>
              <a:gd name="connsiteY1" fmla="*/ 0 h 789655"/>
              <a:gd name="connsiteX2" fmla="*/ 633371 w 760048"/>
              <a:gd name="connsiteY2" fmla="*/ 0 h 789655"/>
              <a:gd name="connsiteX3" fmla="*/ 760048 w 760048"/>
              <a:gd name="connsiteY3" fmla="*/ 126677 h 789655"/>
              <a:gd name="connsiteX4" fmla="*/ 760048 w 760048"/>
              <a:gd name="connsiteY4" fmla="*/ 662978 h 789655"/>
              <a:gd name="connsiteX5" fmla="*/ 633371 w 760048"/>
              <a:gd name="connsiteY5" fmla="*/ 789655 h 789655"/>
              <a:gd name="connsiteX6" fmla="*/ 126677 w 760048"/>
              <a:gd name="connsiteY6" fmla="*/ 789655 h 789655"/>
              <a:gd name="connsiteX7" fmla="*/ 0 w 760048"/>
              <a:gd name="connsiteY7" fmla="*/ 662978 h 789655"/>
              <a:gd name="connsiteX8" fmla="*/ 0 w 760048"/>
              <a:gd name="connsiteY8" fmla="*/ 126677 h 789655"/>
              <a:gd name="connsiteX0" fmla="*/ 0 w 760048"/>
              <a:gd name="connsiteY0" fmla="*/ 126677 h 789655"/>
              <a:gd name="connsiteX1" fmla="*/ 126677 w 760048"/>
              <a:gd name="connsiteY1" fmla="*/ 0 h 789655"/>
              <a:gd name="connsiteX2" fmla="*/ 633371 w 760048"/>
              <a:gd name="connsiteY2" fmla="*/ 0 h 789655"/>
              <a:gd name="connsiteX3" fmla="*/ 760048 w 760048"/>
              <a:gd name="connsiteY3" fmla="*/ 126677 h 789655"/>
              <a:gd name="connsiteX4" fmla="*/ 760048 w 760048"/>
              <a:gd name="connsiteY4" fmla="*/ 662978 h 789655"/>
              <a:gd name="connsiteX5" fmla="*/ 633371 w 760048"/>
              <a:gd name="connsiteY5" fmla="*/ 789655 h 789655"/>
              <a:gd name="connsiteX6" fmla="*/ 126677 w 760048"/>
              <a:gd name="connsiteY6" fmla="*/ 789655 h 789655"/>
              <a:gd name="connsiteX7" fmla="*/ 0 w 760048"/>
              <a:gd name="connsiteY7" fmla="*/ 662978 h 789655"/>
              <a:gd name="connsiteX8" fmla="*/ 0 w 760048"/>
              <a:gd name="connsiteY8" fmla="*/ 126677 h 78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048" h="789655" fill="none" extrusionOk="0">
                <a:moveTo>
                  <a:pt x="0" y="126677"/>
                </a:moveTo>
                <a:cubicBezTo>
                  <a:pt x="15416" y="55674"/>
                  <a:pt x="67858" y="-6705"/>
                  <a:pt x="126677" y="0"/>
                </a:cubicBezTo>
                <a:cubicBezTo>
                  <a:pt x="359250" y="-17955"/>
                  <a:pt x="420858" y="-23801"/>
                  <a:pt x="633371" y="0"/>
                </a:cubicBezTo>
                <a:cubicBezTo>
                  <a:pt x="720993" y="-8518"/>
                  <a:pt x="774299" y="58830"/>
                  <a:pt x="760048" y="126677"/>
                </a:cubicBezTo>
                <a:cubicBezTo>
                  <a:pt x="750946" y="247684"/>
                  <a:pt x="758977" y="382912"/>
                  <a:pt x="760048" y="662978"/>
                </a:cubicBezTo>
                <a:cubicBezTo>
                  <a:pt x="766852" y="743084"/>
                  <a:pt x="700698" y="783299"/>
                  <a:pt x="633371" y="789655"/>
                </a:cubicBezTo>
                <a:cubicBezTo>
                  <a:pt x="420723" y="802290"/>
                  <a:pt x="343680" y="782544"/>
                  <a:pt x="126677" y="789655"/>
                </a:cubicBezTo>
                <a:cubicBezTo>
                  <a:pt x="37021" y="791418"/>
                  <a:pt x="4168" y="734190"/>
                  <a:pt x="0" y="662978"/>
                </a:cubicBezTo>
                <a:cubicBezTo>
                  <a:pt x="-541" y="508545"/>
                  <a:pt x="-20876" y="250685"/>
                  <a:pt x="0" y="126677"/>
                </a:cubicBezTo>
                <a:close/>
              </a:path>
              <a:path w="760048" h="789655" stroke="0" extrusionOk="0">
                <a:moveTo>
                  <a:pt x="0" y="126677"/>
                </a:moveTo>
                <a:cubicBezTo>
                  <a:pt x="-1950" y="60683"/>
                  <a:pt x="59588" y="13625"/>
                  <a:pt x="126677" y="0"/>
                </a:cubicBezTo>
                <a:cubicBezTo>
                  <a:pt x="335677" y="-29793"/>
                  <a:pt x="423266" y="-21720"/>
                  <a:pt x="633371" y="0"/>
                </a:cubicBezTo>
                <a:cubicBezTo>
                  <a:pt x="722432" y="-3879"/>
                  <a:pt x="776950" y="41649"/>
                  <a:pt x="760048" y="126677"/>
                </a:cubicBezTo>
                <a:cubicBezTo>
                  <a:pt x="768527" y="352437"/>
                  <a:pt x="770770" y="475640"/>
                  <a:pt x="760048" y="662978"/>
                </a:cubicBezTo>
                <a:cubicBezTo>
                  <a:pt x="753097" y="718015"/>
                  <a:pt x="690904" y="790648"/>
                  <a:pt x="633371" y="789655"/>
                </a:cubicBezTo>
                <a:cubicBezTo>
                  <a:pt x="422896" y="796501"/>
                  <a:pt x="334711" y="790030"/>
                  <a:pt x="126677" y="789655"/>
                </a:cubicBezTo>
                <a:cubicBezTo>
                  <a:pt x="65821" y="789779"/>
                  <a:pt x="-9859" y="710163"/>
                  <a:pt x="0" y="662978"/>
                </a:cubicBezTo>
                <a:cubicBezTo>
                  <a:pt x="-35141" y="544203"/>
                  <a:pt x="-10939" y="348633"/>
                  <a:pt x="0" y="126677"/>
                </a:cubicBezTo>
                <a:close/>
              </a:path>
              <a:path w="760048" h="789655" fill="none" stroke="0" extrusionOk="0">
                <a:moveTo>
                  <a:pt x="0" y="126677"/>
                </a:moveTo>
                <a:cubicBezTo>
                  <a:pt x="944" y="56530"/>
                  <a:pt x="74531" y="6950"/>
                  <a:pt x="126677" y="0"/>
                </a:cubicBezTo>
                <a:cubicBezTo>
                  <a:pt x="355602" y="-8000"/>
                  <a:pt x="407640" y="-18382"/>
                  <a:pt x="633371" y="0"/>
                </a:cubicBezTo>
                <a:cubicBezTo>
                  <a:pt x="713877" y="-372"/>
                  <a:pt x="758159" y="70685"/>
                  <a:pt x="760048" y="126677"/>
                </a:cubicBezTo>
                <a:cubicBezTo>
                  <a:pt x="754655" y="246567"/>
                  <a:pt x="744468" y="389512"/>
                  <a:pt x="760048" y="662978"/>
                </a:cubicBezTo>
                <a:cubicBezTo>
                  <a:pt x="754411" y="738263"/>
                  <a:pt x="700589" y="787806"/>
                  <a:pt x="633371" y="789655"/>
                </a:cubicBezTo>
                <a:cubicBezTo>
                  <a:pt x="404612" y="815312"/>
                  <a:pt x="328819" y="782799"/>
                  <a:pt x="126677" y="789655"/>
                </a:cubicBezTo>
                <a:cubicBezTo>
                  <a:pt x="36971" y="795168"/>
                  <a:pt x="16953" y="729910"/>
                  <a:pt x="0" y="662978"/>
                </a:cubicBezTo>
                <a:cubicBezTo>
                  <a:pt x="-2186" y="509136"/>
                  <a:pt x="-17666" y="246578"/>
                  <a:pt x="0" y="126677"/>
                </a:cubicBezTo>
                <a:close/>
              </a:path>
            </a:pathLst>
          </a:custGeom>
          <a:solidFill>
            <a:srgbClr val="FF7E79"/>
          </a:solidFill>
          <a:ln>
            <a:extLst>
              <a:ext uri="{C807C97D-BFC1-408E-A445-0C87EB9F89A2}">
                <ask:lineSketchStyleProps xmlns:ask="http://schemas.microsoft.com/office/drawing/2018/sketchyshapes" sd="3040420036">
                  <a:custGeom>
                    <a:avLst/>
                    <a:gdLst>
                      <a:gd name="connsiteX0" fmla="*/ 0 w 760048"/>
                      <a:gd name="connsiteY0" fmla="*/ 126677 h 789655"/>
                      <a:gd name="connsiteX1" fmla="*/ 126677 w 760048"/>
                      <a:gd name="connsiteY1" fmla="*/ 0 h 789655"/>
                      <a:gd name="connsiteX2" fmla="*/ 633371 w 760048"/>
                      <a:gd name="connsiteY2" fmla="*/ 0 h 789655"/>
                      <a:gd name="connsiteX3" fmla="*/ 760048 w 760048"/>
                      <a:gd name="connsiteY3" fmla="*/ 126677 h 789655"/>
                      <a:gd name="connsiteX4" fmla="*/ 760048 w 760048"/>
                      <a:gd name="connsiteY4" fmla="*/ 662978 h 789655"/>
                      <a:gd name="connsiteX5" fmla="*/ 633371 w 760048"/>
                      <a:gd name="connsiteY5" fmla="*/ 789655 h 789655"/>
                      <a:gd name="connsiteX6" fmla="*/ 126677 w 760048"/>
                      <a:gd name="connsiteY6" fmla="*/ 789655 h 789655"/>
                      <a:gd name="connsiteX7" fmla="*/ 0 w 760048"/>
                      <a:gd name="connsiteY7" fmla="*/ 662978 h 789655"/>
                      <a:gd name="connsiteX8" fmla="*/ 0 w 760048"/>
                      <a:gd name="connsiteY8" fmla="*/ 126677 h 789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60048" h="789655" fill="none" extrusionOk="0">
                        <a:moveTo>
                          <a:pt x="0" y="126677"/>
                        </a:moveTo>
                        <a:cubicBezTo>
                          <a:pt x="4715" y="51179"/>
                          <a:pt x="71547" y="-2478"/>
                          <a:pt x="126677" y="0"/>
                        </a:cubicBezTo>
                        <a:cubicBezTo>
                          <a:pt x="352136" y="-9602"/>
                          <a:pt x="411588" y="-22252"/>
                          <a:pt x="633371" y="0"/>
                        </a:cubicBezTo>
                        <a:cubicBezTo>
                          <a:pt x="706544" y="-965"/>
                          <a:pt x="766276" y="57965"/>
                          <a:pt x="760048" y="126677"/>
                        </a:cubicBezTo>
                        <a:cubicBezTo>
                          <a:pt x="755127" y="250284"/>
                          <a:pt x="750563" y="396803"/>
                          <a:pt x="760048" y="662978"/>
                        </a:cubicBezTo>
                        <a:cubicBezTo>
                          <a:pt x="753762" y="745444"/>
                          <a:pt x="702140" y="788606"/>
                          <a:pt x="633371" y="789655"/>
                        </a:cubicBezTo>
                        <a:cubicBezTo>
                          <a:pt x="418129" y="804357"/>
                          <a:pt x="345181" y="779559"/>
                          <a:pt x="126677" y="789655"/>
                        </a:cubicBezTo>
                        <a:cubicBezTo>
                          <a:pt x="45924" y="799242"/>
                          <a:pt x="1830" y="733880"/>
                          <a:pt x="0" y="662978"/>
                        </a:cubicBezTo>
                        <a:cubicBezTo>
                          <a:pt x="11" y="495760"/>
                          <a:pt x="-11275" y="245945"/>
                          <a:pt x="0" y="126677"/>
                        </a:cubicBezTo>
                        <a:close/>
                      </a:path>
                      <a:path w="760048" h="789655" stroke="0" extrusionOk="0">
                        <a:moveTo>
                          <a:pt x="0" y="126677"/>
                        </a:moveTo>
                        <a:cubicBezTo>
                          <a:pt x="-4868" y="63623"/>
                          <a:pt x="61291" y="14458"/>
                          <a:pt x="126677" y="0"/>
                        </a:cubicBezTo>
                        <a:cubicBezTo>
                          <a:pt x="340912" y="-15803"/>
                          <a:pt x="420215" y="-22757"/>
                          <a:pt x="633371" y="0"/>
                        </a:cubicBezTo>
                        <a:cubicBezTo>
                          <a:pt x="717101" y="9246"/>
                          <a:pt x="768982" y="53621"/>
                          <a:pt x="760048" y="126677"/>
                        </a:cubicBezTo>
                        <a:cubicBezTo>
                          <a:pt x="766222" y="354854"/>
                          <a:pt x="781818" y="456425"/>
                          <a:pt x="760048" y="662978"/>
                        </a:cubicBezTo>
                        <a:cubicBezTo>
                          <a:pt x="746130" y="725764"/>
                          <a:pt x="693143" y="797914"/>
                          <a:pt x="633371" y="789655"/>
                        </a:cubicBezTo>
                        <a:cubicBezTo>
                          <a:pt x="420700" y="795329"/>
                          <a:pt x="340535" y="797117"/>
                          <a:pt x="126677" y="789655"/>
                        </a:cubicBezTo>
                        <a:cubicBezTo>
                          <a:pt x="61507" y="791637"/>
                          <a:pt x="-257" y="720518"/>
                          <a:pt x="0" y="662978"/>
                        </a:cubicBezTo>
                        <a:cubicBezTo>
                          <a:pt x="1163" y="547299"/>
                          <a:pt x="2834" y="370417"/>
                          <a:pt x="0" y="126677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3D1E520-8AC1-4045-83B7-4E0D9E919808}"/>
              </a:ext>
            </a:extLst>
          </p:cNvPr>
          <p:cNvCxnSpPr>
            <a:cxnSpLocks/>
            <a:stCxn id="49" idx="8"/>
            <a:endCxn id="52" idx="0"/>
          </p:cNvCxnSpPr>
          <p:nvPr/>
        </p:nvCxnSpPr>
        <p:spPr>
          <a:xfrm>
            <a:off x="1553040" y="4036174"/>
            <a:ext cx="682768" cy="11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566D0D8-B6BE-A141-B5F7-53ED3688A20C}"/>
              </a:ext>
            </a:extLst>
          </p:cNvPr>
          <p:cNvGrpSpPr/>
          <p:nvPr/>
        </p:nvGrpSpPr>
        <p:grpSpPr>
          <a:xfrm>
            <a:off x="2235808" y="2695947"/>
            <a:ext cx="1857575" cy="2680685"/>
            <a:chOff x="6848622" y="2226464"/>
            <a:chExt cx="1857575" cy="2680685"/>
          </a:xfrm>
        </p:grpSpPr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0914FE1F-6E6A-EF44-B892-0E15DE4AA432}"/>
                </a:ext>
              </a:extLst>
            </p:cNvPr>
            <p:cNvSpPr/>
            <p:nvPr/>
          </p:nvSpPr>
          <p:spPr>
            <a:xfrm rot="16200000" flipH="1">
              <a:off x="6437067" y="2638019"/>
              <a:ext cx="2680685" cy="1857575"/>
            </a:xfrm>
            <a:prstGeom prst="trapezoid">
              <a:avLst>
                <a:gd name="adj" fmla="val 40504"/>
              </a:avLst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680685"/>
                        <a:gd name="connsiteY0" fmla="*/ 446790 h 4153620"/>
                        <a:gd name="connsiteX1" fmla="*/ 446790 w 2680685"/>
                        <a:gd name="connsiteY1" fmla="*/ 0 h 4153620"/>
                        <a:gd name="connsiteX2" fmla="*/ 1042492 w 2680685"/>
                        <a:gd name="connsiteY2" fmla="*/ 0 h 4153620"/>
                        <a:gd name="connsiteX3" fmla="*/ 1602451 w 2680685"/>
                        <a:gd name="connsiteY3" fmla="*/ 0 h 4153620"/>
                        <a:gd name="connsiteX4" fmla="*/ 2233895 w 2680685"/>
                        <a:gd name="connsiteY4" fmla="*/ 0 h 4153620"/>
                        <a:gd name="connsiteX5" fmla="*/ 2680685 w 2680685"/>
                        <a:gd name="connsiteY5" fmla="*/ 446790 h 4153620"/>
                        <a:gd name="connsiteX6" fmla="*/ 2680685 w 2680685"/>
                        <a:gd name="connsiteY6" fmla="*/ 1055331 h 4153620"/>
                        <a:gd name="connsiteX7" fmla="*/ 2680685 w 2680685"/>
                        <a:gd name="connsiteY7" fmla="*/ 1631271 h 4153620"/>
                        <a:gd name="connsiteX8" fmla="*/ 2680685 w 2680685"/>
                        <a:gd name="connsiteY8" fmla="*/ 2109410 h 4153620"/>
                        <a:gd name="connsiteX9" fmla="*/ 2680685 w 2680685"/>
                        <a:gd name="connsiteY9" fmla="*/ 2554949 h 4153620"/>
                        <a:gd name="connsiteX10" fmla="*/ 2680685 w 2680685"/>
                        <a:gd name="connsiteY10" fmla="*/ 3033088 h 4153620"/>
                        <a:gd name="connsiteX11" fmla="*/ 2680685 w 2680685"/>
                        <a:gd name="connsiteY11" fmla="*/ 3706830 h 4153620"/>
                        <a:gd name="connsiteX12" fmla="*/ 2233895 w 2680685"/>
                        <a:gd name="connsiteY12" fmla="*/ 4153620 h 4153620"/>
                        <a:gd name="connsiteX13" fmla="*/ 1673935 w 2680685"/>
                        <a:gd name="connsiteY13" fmla="*/ 4153620 h 4153620"/>
                        <a:gd name="connsiteX14" fmla="*/ 1096105 w 2680685"/>
                        <a:gd name="connsiteY14" fmla="*/ 4153620 h 4153620"/>
                        <a:gd name="connsiteX15" fmla="*/ 446790 w 2680685"/>
                        <a:gd name="connsiteY15" fmla="*/ 4153620 h 4153620"/>
                        <a:gd name="connsiteX16" fmla="*/ 0 w 2680685"/>
                        <a:gd name="connsiteY16" fmla="*/ 3706830 h 4153620"/>
                        <a:gd name="connsiteX17" fmla="*/ 0 w 2680685"/>
                        <a:gd name="connsiteY17" fmla="*/ 3098289 h 4153620"/>
                        <a:gd name="connsiteX18" fmla="*/ 0 w 2680685"/>
                        <a:gd name="connsiteY18" fmla="*/ 2489748 h 4153620"/>
                        <a:gd name="connsiteX19" fmla="*/ 0 w 2680685"/>
                        <a:gd name="connsiteY19" fmla="*/ 1913808 h 4153620"/>
                        <a:gd name="connsiteX20" fmla="*/ 0 w 2680685"/>
                        <a:gd name="connsiteY20" fmla="*/ 1403068 h 4153620"/>
                        <a:gd name="connsiteX21" fmla="*/ 0 w 2680685"/>
                        <a:gd name="connsiteY21" fmla="*/ 446790 h 415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2680685" h="4153620" fill="none" extrusionOk="0">
                          <a:moveTo>
                            <a:pt x="0" y="446790"/>
                          </a:moveTo>
                          <a:cubicBezTo>
                            <a:pt x="-48164" y="197309"/>
                            <a:pt x="213437" y="11538"/>
                            <a:pt x="446790" y="0"/>
                          </a:cubicBezTo>
                          <a:cubicBezTo>
                            <a:pt x="667860" y="-5191"/>
                            <a:pt x="903994" y="4342"/>
                            <a:pt x="1042492" y="0"/>
                          </a:cubicBezTo>
                          <a:cubicBezTo>
                            <a:pt x="1180990" y="-4342"/>
                            <a:pt x="1403600" y="29419"/>
                            <a:pt x="1602451" y="0"/>
                          </a:cubicBezTo>
                          <a:cubicBezTo>
                            <a:pt x="1801302" y="-29419"/>
                            <a:pt x="2016171" y="54800"/>
                            <a:pt x="2233895" y="0"/>
                          </a:cubicBezTo>
                          <a:cubicBezTo>
                            <a:pt x="2513786" y="-7268"/>
                            <a:pt x="2695007" y="211834"/>
                            <a:pt x="2680685" y="446790"/>
                          </a:cubicBezTo>
                          <a:cubicBezTo>
                            <a:pt x="2694297" y="594041"/>
                            <a:pt x="2655316" y="818185"/>
                            <a:pt x="2680685" y="1055331"/>
                          </a:cubicBezTo>
                          <a:cubicBezTo>
                            <a:pt x="2706054" y="1292477"/>
                            <a:pt x="2633522" y="1405885"/>
                            <a:pt x="2680685" y="1631271"/>
                          </a:cubicBezTo>
                          <a:cubicBezTo>
                            <a:pt x="2727848" y="1856657"/>
                            <a:pt x="2665858" y="1951482"/>
                            <a:pt x="2680685" y="2109410"/>
                          </a:cubicBezTo>
                          <a:cubicBezTo>
                            <a:pt x="2695512" y="2267338"/>
                            <a:pt x="2637632" y="2389465"/>
                            <a:pt x="2680685" y="2554949"/>
                          </a:cubicBezTo>
                          <a:cubicBezTo>
                            <a:pt x="2723738" y="2720433"/>
                            <a:pt x="2625677" y="2797132"/>
                            <a:pt x="2680685" y="3033088"/>
                          </a:cubicBezTo>
                          <a:cubicBezTo>
                            <a:pt x="2735693" y="3269044"/>
                            <a:pt x="2674347" y="3480370"/>
                            <a:pt x="2680685" y="3706830"/>
                          </a:cubicBezTo>
                          <a:cubicBezTo>
                            <a:pt x="2719125" y="3943411"/>
                            <a:pt x="2473051" y="4206261"/>
                            <a:pt x="2233895" y="4153620"/>
                          </a:cubicBezTo>
                          <a:cubicBezTo>
                            <a:pt x="2040723" y="4216831"/>
                            <a:pt x="1902006" y="4122484"/>
                            <a:pt x="1673935" y="4153620"/>
                          </a:cubicBezTo>
                          <a:cubicBezTo>
                            <a:pt x="1445864" y="4184756"/>
                            <a:pt x="1232174" y="4123916"/>
                            <a:pt x="1096105" y="4153620"/>
                          </a:cubicBezTo>
                          <a:cubicBezTo>
                            <a:pt x="960036" y="4183324"/>
                            <a:pt x="706774" y="4147493"/>
                            <a:pt x="446790" y="4153620"/>
                          </a:cubicBezTo>
                          <a:cubicBezTo>
                            <a:pt x="165832" y="4187573"/>
                            <a:pt x="44405" y="3963551"/>
                            <a:pt x="0" y="3706830"/>
                          </a:cubicBezTo>
                          <a:cubicBezTo>
                            <a:pt x="-33623" y="3544321"/>
                            <a:pt x="62298" y="3233525"/>
                            <a:pt x="0" y="3098289"/>
                          </a:cubicBezTo>
                          <a:cubicBezTo>
                            <a:pt x="-62298" y="2963053"/>
                            <a:pt x="37754" y="2684216"/>
                            <a:pt x="0" y="2489748"/>
                          </a:cubicBezTo>
                          <a:cubicBezTo>
                            <a:pt x="-37754" y="2295280"/>
                            <a:pt x="58509" y="2052019"/>
                            <a:pt x="0" y="1913808"/>
                          </a:cubicBezTo>
                          <a:cubicBezTo>
                            <a:pt x="-58509" y="1775597"/>
                            <a:pt x="11319" y="1558041"/>
                            <a:pt x="0" y="1403068"/>
                          </a:cubicBezTo>
                          <a:cubicBezTo>
                            <a:pt x="-11319" y="1248095"/>
                            <a:pt x="55419" y="807675"/>
                            <a:pt x="0" y="446790"/>
                          </a:cubicBezTo>
                          <a:close/>
                        </a:path>
                        <a:path w="2680685" h="4153620" stroke="0" extrusionOk="0">
                          <a:moveTo>
                            <a:pt x="0" y="446790"/>
                          </a:moveTo>
                          <a:cubicBezTo>
                            <a:pt x="-27809" y="182882"/>
                            <a:pt x="133171" y="25095"/>
                            <a:pt x="446790" y="0"/>
                          </a:cubicBezTo>
                          <a:cubicBezTo>
                            <a:pt x="658381" y="-27124"/>
                            <a:pt x="906933" y="57719"/>
                            <a:pt x="1078234" y="0"/>
                          </a:cubicBezTo>
                          <a:cubicBezTo>
                            <a:pt x="1249535" y="-57719"/>
                            <a:pt x="1441170" y="16293"/>
                            <a:pt x="1656064" y="0"/>
                          </a:cubicBezTo>
                          <a:cubicBezTo>
                            <a:pt x="1870958" y="-16293"/>
                            <a:pt x="2060424" y="5569"/>
                            <a:pt x="2233895" y="0"/>
                          </a:cubicBezTo>
                          <a:cubicBezTo>
                            <a:pt x="2463276" y="-55962"/>
                            <a:pt x="2694598" y="148551"/>
                            <a:pt x="2680685" y="446790"/>
                          </a:cubicBezTo>
                          <a:cubicBezTo>
                            <a:pt x="2714983" y="682334"/>
                            <a:pt x="2666869" y="781818"/>
                            <a:pt x="2680685" y="924929"/>
                          </a:cubicBezTo>
                          <a:cubicBezTo>
                            <a:pt x="2694501" y="1068040"/>
                            <a:pt x="2627928" y="1290570"/>
                            <a:pt x="2680685" y="1403068"/>
                          </a:cubicBezTo>
                          <a:cubicBezTo>
                            <a:pt x="2733442" y="1515566"/>
                            <a:pt x="2660295" y="1847632"/>
                            <a:pt x="2680685" y="2011609"/>
                          </a:cubicBezTo>
                          <a:cubicBezTo>
                            <a:pt x="2701075" y="2175586"/>
                            <a:pt x="2633432" y="2346826"/>
                            <a:pt x="2680685" y="2457148"/>
                          </a:cubicBezTo>
                          <a:cubicBezTo>
                            <a:pt x="2727938" y="2567470"/>
                            <a:pt x="2635954" y="2875830"/>
                            <a:pt x="2680685" y="3000488"/>
                          </a:cubicBezTo>
                          <a:cubicBezTo>
                            <a:pt x="2725416" y="3125146"/>
                            <a:pt x="2675977" y="3371037"/>
                            <a:pt x="2680685" y="3706830"/>
                          </a:cubicBezTo>
                          <a:cubicBezTo>
                            <a:pt x="2709968" y="3924649"/>
                            <a:pt x="2526401" y="4124119"/>
                            <a:pt x="2233895" y="4153620"/>
                          </a:cubicBezTo>
                          <a:cubicBezTo>
                            <a:pt x="1943968" y="4212320"/>
                            <a:pt x="1761648" y="4106685"/>
                            <a:pt x="1638193" y="4153620"/>
                          </a:cubicBezTo>
                          <a:cubicBezTo>
                            <a:pt x="1514738" y="4200555"/>
                            <a:pt x="1241961" y="4140775"/>
                            <a:pt x="1078234" y="4153620"/>
                          </a:cubicBezTo>
                          <a:cubicBezTo>
                            <a:pt x="914507" y="4166465"/>
                            <a:pt x="716436" y="4148502"/>
                            <a:pt x="446790" y="4153620"/>
                          </a:cubicBezTo>
                          <a:cubicBezTo>
                            <a:pt x="189842" y="4132841"/>
                            <a:pt x="4590" y="3891493"/>
                            <a:pt x="0" y="3706830"/>
                          </a:cubicBezTo>
                          <a:cubicBezTo>
                            <a:pt x="-16003" y="3519066"/>
                            <a:pt x="48093" y="3403749"/>
                            <a:pt x="0" y="3130890"/>
                          </a:cubicBezTo>
                          <a:cubicBezTo>
                            <a:pt x="-48093" y="2858031"/>
                            <a:pt x="56450" y="2805766"/>
                            <a:pt x="0" y="2652750"/>
                          </a:cubicBezTo>
                          <a:cubicBezTo>
                            <a:pt x="-56450" y="2499734"/>
                            <a:pt x="25758" y="2309742"/>
                            <a:pt x="0" y="2044210"/>
                          </a:cubicBezTo>
                          <a:cubicBezTo>
                            <a:pt x="-25758" y="1778678"/>
                            <a:pt x="31581" y="1733003"/>
                            <a:pt x="0" y="1500870"/>
                          </a:cubicBezTo>
                          <a:cubicBezTo>
                            <a:pt x="-31581" y="1268737"/>
                            <a:pt x="2887" y="1206667"/>
                            <a:pt x="0" y="1022730"/>
                          </a:cubicBezTo>
                          <a:cubicBezTo>
                            <a:pt x="-2887" y="838793"/>
                            <a:pt x="25461" y="628517"/>
                            <a:pt x="0" y="44679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3" name="Oval 180">
              <a:extLst>
                <a:ext uri="{FF2B5EF4-FFF2-40B4-BE49-F238E27FC236}">
                  <a16:creationId xmlns:a16="http://schemas.microsoft.com/office/drawing/2014/main" id="{6E25F263-4EB1-7644-99B7-214A6C05909F}"/>
                </a:ext>
              </a:extLst>
            </p:cNvPr>
            <p:cNvSpPr/>
            <p:nvPr/>
          </p:nvSpPr>
          <p:spPr>
            <a:xfrm>
              <a:off x="7935194" y="394369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4" name="Oval 181">
              <a:extLst>
                <a:ext uri="{FF2B5EF4-FFF2-40B4-BE49-F238E27FC236}">
                  <a16:creationId xmlns:a16="http://schemas.microsoft.com/office/drawing/2014/main" id="{E1CAF822-137D-3A44-AD65-100204F9BE25}"/>
                </a:ext>
              </a:extLst>
            </p:cNvPr>
            <p:cNvSpPr/>
            <p:nvPr/>
          </p:nvSpPr>
          <p:spPr>
            <a:xfrm>
              <a:off x="7003179" y="3625307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5" name="Oval 182">
              <a:extLst>
                <a:ext uri="{FF2B5EF4-FFF2-40B4-BE49-F238E27FC236}">
                  <a16:creationId xmlns:a16="http://schemas.microsoft.com/office/drawing/2014/main" id="{F09BA57F-F11F-C849-BEAA-8FAB71FFC941}"/>
                </a:ext>
              </a:extLst>
            </p:cNvPr>
            <p:cNvSpPr/>
            <p:nvPr/>
          </p:nvSpPr>
          <p:spPr>
            <a:xfrm>
              <a:off x="7942408" y="2575862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6" name="Oval 183">
              <a:extLst>
                <a:ext uri="{FF2B5EF4-FFF2-40B4-BE49-F238E27FC236}">
                  <a16:creationId xmlns:a16="http://schemas.microsoft.com/office/drawing/2014/main" id="{BE18C8ED-17C8-7F45-997B-5F8D4D45E6CF}"/>
                </a:ext>
              </a:extLst>
            </p:cNvPr>
            <p:cNvSpPr/>
            <p:nvPr/>
          </p:nvSpPr>
          <p:spPr>
            <a:xfrm>
              <a:off x="7007651" y="296038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7" name="Oval 184">
              <a:extLst>
                <a:ext uri="{FF2B5EF4-FFF2-40B4-BE49-F238E27FC236}">
                  <a16:creationId xmlns:a16="http://schemas.microsoft.com/office/drawing/2014/main" id="{7A74FA9C-B3A9-0F40-BF1C-6A1A952122DA}"/>
                </a:ext>
              </a:extLst>
            </p:cNvPr>
            <p:cNvSpPr/>
            <p:nvPr/>
          </p:nvSpPr>
          <p:spPr>
            <a:xfrm>
              <a:off x="7937274" y="3278780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82556AE-F587-0047-AB3E-16122BA74296}"/>
                  </a:ext>
                </a:extLst>
              </p:cNvPr>
              <p:cNvSpPr/>
              <p:nvPr/>
            </p:nvSpPr>
            <p:spPr>
              <a:xfrm>
                <a:off x="880724" y="3773176"/>
                <a:ext cx="584584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82556AE-F587-0047-AB3E-16122BA74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24" y="3773176"/>
                <a:ext cx="584584" cy="534762"/>
              </a:xfrm>
              <a:prstGeom prst="rect">
                <a:avLst/>
              </a:prstGeom>
              <a:blipFill>
                <a:blip r:embed="rId4"/>
                <a:stretch>
                  <a:fillRect l="-6383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Google Shape;12285;p47">
            <a:extLst>
              <a:ext uri="{FF2B5EF4-FFF2-40B4-BE49-F238E27FC236}">
                <a16:creationId xmlns:a16="http://schemas.microsoft.com/office/drawing/2014/main" id="{B5E82040-EEA2-0246-80E9-345A78F8133D}"/>
              </a:ext>
            </a:extLst>
          </p:cNvPr>
          <p:cNvCxnSpPr/>
          <p:nvPr/>
        </p:nvCxnSpPr>
        <p:spPr>
          <a:xfrm rot="-5400000">
            <a:off x="6419936" y="2806516"/>
            <a:ext cx="365700" cy="1029000"/>
          </a:xfrm>
          <a:prstGeom prst="bentConnector2">
            <a:avLst/>
          </a:prstGeom>
          <a:noFill/>
          <a:ln w="88900" cap="flat" cmpd="sng">
            <a:solidFill>
              <a:srgbClr val="01B0F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60" name="Google Shape;12286;p47">
            <a:extLst>
              <a:ext uri="{FF2B5EF4-FFF2-40B4-BE49-F238E27FC236}">
                <a16:creationId xmlns:a16="http://schemas.microsoft.com/office/drawing/2014/main" id="{60B2E4B0-4951-D541-B96A-F27707158F5A}"/>
              </a:ext>
            </a:extLst>
          </p:cNvPr>
          <p:cNvCxnSpPr>
            <a:cxnSpLocks/>
          </p:cNvCxnSpPr>
          <p:nvPr/>
        </p:nvCxnSpPr>
        <p:spPr>
          <a:xfrm rot="-5400000" flipH="1">
            <a:off x="6356636" y="2056325"/>
            <a:ext cx="492300" cy="988200"/>
          </a:xfrm>
          <a:prstGeom prst="bentConnector2">
            <a:avLst/>
          </a:prstGeom>
          <a:noFill/>
          <a:ln w="88900" cap="flat" cmpd="sng">
            <a:solidFill>
              <a:srgbClr val="01B0F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2610A47-B415-6A4C-A246-ECFEF708CC44}"/>
              </a:ext>
            </a:extLst>
          </p:cNvPr>
          <p:cNvGrpSpPr/>
          <p:nvPr/>
        </p:nvGrpSpPr>
        <p:grpSpPr>
          <a:xfrm>
            <a:off x="7631800" y="2304275"/>
            <a:ext cx="1365431" cy="1199561"/>
            <a:chOff x="6908261" y="3019170"/>
            <a:chExt cx="1365431" cy="1199561"/>
          </a:xfrm>
        </p:grpSpPr>
        <p:sp>
          <p:nvSpPr>
            <p:cNvPr id="62" name="Oval 180">
              <a:extLst>
                <a:ext uri="{FF2B5EF4-FFF2-40B4-BE49-F238E27FC236}">
                  <a16:creationId xmlns:a16="http://schemas.microsoft.com/office/drawing/2014/main" id="{5F6349C1-BEA2-2F4C-AA2D-6B8A78FFB46A}"/>
                </a:ext>
              </a:extLst>
            </p:cNvPr>
            <p:cNvSpPr/>
            <p:nvPr/>
          </p:nvSpPr>
          <p:spPr>
            <a:xfrm>
              <a:off x="7796967" y="375011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3" name="Oval 181">
              <a:extLst>
                <a:ext uri="{FF2B5EF4-FFF2-40B4-BE49-F238E27FC236}">
                  <a16:creationId xmlns:a16="http://schemas.microsoft.com/office/drawing/2014/main" id="{3C438762-D702-4547-999A-A6E30FE01AEB}"/>
                </a:ext>
              </a:extLst>
            </p:cNvPr>
            <p:cNvSpPr/>
            <p:nvPr/>
          </p:nvSpPr>
          <p:spPr>
            <a:xfrm>
              <a:off x="6908261" y="375011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4" name="Oval 183">
              <a:extLst>
                <a:ext uri="{FF2B5EF4-FFF2-40B4-BE49-F238E27FC236}">
                  <a16:creationId xmlns:a16="http://schemas.microsoft.com/office/drawing/2014/main" id="{1E7BF794-F0CC-DD4E-A17B-D7981CAD46A9}"/>
                </a:ext>
              </a:extLst>
            </p:cNvPr>
            <p:cNvSpPr/>
            <p:nvPr/>
          </p:nvSpPr>
          <p:spPr>
            <a:xfrm>
              <a:off x="6908261" y="3020022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5" name="Oval 184">
              <a:extLst>
                <a:ext uri="{FF2B5EF4-FFF2-40B4-BE49-F238E27FC236}">
                  <a16:creationId xmlns:a16="http://schemas.microsoft.com/office/drawing/2014/main" id="{3BD9F2A1-AECF-4346-B016-1FF98F715269}"/>
                </a:ext>
              </a:extLst>
            </p:cNvPr>
            <p:cNvSpPr/>
            <p:nvPr/>
          </p:nvSpPr>
          <p:spPr>
            <a:xfrm>
              <a:off x="7796967" y="3019170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733373D-F4F1-7A48-BD5F-8A4202BAF459}"/>
              </a:ext>
            </a:extLst>
          </p:cNvPr>
          <p:cNvSpPr/>
          <p:nvPr/>
        </p:nvSpPr>
        <p:spPr>
          <a:xfrm>
            <a:off x="7501704" y="1552502"/>
            <a:ext cx="2070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Discriminator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B6C5A56-2664-B348-9F37-E956C9AD82C0}"/>
              </a:ext>
            </a:extLst>
          </p:cNvPr>
          <p:cNvSpPr/>
          <p:nvPr/>
        </p:nvSpPr>
        <p:spPr>
          <a:xfrm>
            <a:off x="2435523" y="2040819"/>
            <a:ext cx="1615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Generator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68" name="Up Arrow 23">
            <a:extLst>
              <a:ext uri="{FF2B5EF4-FFF2-40B4-BE49-F238E27FC236}">
                <a16:creationId xmlns:a16="http://schemas.microsoft.com/office/drawing/2014/main" id="{9483C9CD-A211-164E-ACB4-7140BBB5D0DC}"/>
              </a:ext>
            </a:extLst>
          </p:cNvPr>
          <p:cNvSpPr/>
          <p:nvPr/>
        </p:nvSpPr>
        <p:spPr>
          <a:xfrm rot="5400000">
            <a:off x="9567487" y="2230393"/>
            <a:ext cx="789654" cy="1219199"/>
          </a:xfrm>
          <a:custGeom>
            <a:avLst/>
            <a:gdLst>
              <a:gd name="connsiteX0" fmla="*/ 0 w 789654"/>
              <a:gd name="connsiteY0" fmla="*/ 418777 h 1219199"/>
              <a:gd name="connsiteX1" fmla="*/ 394827 w 789654"/>
              <a:gd name="connsiteY1" fmla="*/ 0 h 1219199"/>
              <a:gd name="connsiteX2" fmla="*/ 789654 w 789654"/>
              <a:gd name="connsiteY2" fmla="*/ 418777 h 1219199"/>
              <a:gd name="connsiteX3" fmla="*/ 592241 w 789654"/>
              <a:gd name="connsiteY3" fmla="*/ 418777 h 1219199"/>
              <a:gd name="connsiteX4" fmla="*/ 592241 w 789654"/>
              <a:gd name="connsiteY4" fmla="*/ 810984 h 1219199"/>
              <a:gd name="connsiteX5" fmla="*/ 592241 w 789654"/>
              <a:gd name="connsiteY5" fmla="*/ 1219199 h 1219199"/>
              <a:gd name="connsiteX6" fmla="*/ 197414 w 789654"/>
              <a:gd name="connsiteY6" fmla="*/ 1219199 h 1219199"/>
              <a:gd name="connsiteX7" fmla="*/ 197414 w 789654"/>
              <a:gd name="connsiteY7" fmla="*/ 818988 h 1219199"/>
              <a:gd name="connsiteX8" fmla="*/ 197414 w 789654"/>
              <a:gd name="connsiteY8" fmla="*/ 418777 h 1219199"/>
              <a:gd name="connsiteX9" fmla="*/ 0 w 789654"/>
              <a:gd name="connsiteY9" fmla="*/ 418777 h 121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9654" h="1219199" fill="none" extrusionOk="0">
                <a:moveTo>
                  <a:pt x="0" y="418777"/>
                </a:moveTo>
                <a:cubicBezTo>
                  <a:pt x="170383" y="271476"/>
                  <a:pt x="256059" y="116573"/>
                  <a:pt x="394827" y="0"/>
                </a:cubicBezTo>
                <a:cubicBezTo>
                  <a:pt x="567696" y="187934"/>
                  <a:pt x="635689" y="277203"/>
                  <a:pt x="789654" y="418777"/>
                </a:cubicBezTo>
                <a:cubicBezTo>
                  <a:pt x="741306" y="411300"/>
                  <a:pt x="632962" y="427626"/>
                  <a:pt x="592241" y="418777"/>
                </a:cubicBezTo>
                <a:cubicBezTo>
                  <a:pt x="605445" y="587011"/>
                  <a:pt x="575857" y="652209"/>
                  <a:pt x="592241" y="810984"/>
                </a:cubicBezTo>
                <a:cubicBezTo>
                  <a:pt x="608625" y="969759"/>
                  <a:pt x="577106" y="1088854"/>
                  <a:pt x="592241" y="1219199"/>
                </a:cubicBezTo>
                <a:cubicBezTo>
                  <a:pt x="502188" y="1223913"/>
                  <a:pt x="292176" y="1217359"/>
                  <a:pt x="197414" y="1219199"/>
                </a:cubicBezTo>
                <a:cubicBezTo>
                  <a:pt x="217117" y="1126441"/>
                  <a:pt x="215477" y="942184"/>
                  <a:pt x="197414" y="818988"/>
                </a:cubicBezTo>
                <a:cubicBezTo>
                  <a:pt x="179351" y="695792"/>
                  <a:pt x="179846" y="600479"/>
                  <a:pt x="197414" y="418777"/>
                </a:cubicBezTo>
                <a:cubicBezTo>
                  <a:pt x="131412" y="420038"/>
                  <a:pt x="93591" y="414757"/>
                  <a:pt x="0" y="418777"/>
                </a:cubicBezTo>
                <a:close/>
              </a:path>
              <a:path w="789654" h="1219199" stroke="0" extrusionOk="0">
                <a:moveTo>
                  <a:pt x="0" y="418777"/>
                </a:moveTo>
                <a:cubicBezTo>
                  <a:pt x="125337" y="302855"/>
                  <a:pt x="282714" y="140418"/>
                  <a:pt x="394827" y="0"/>
                </a:cubicBezTo>
                <a:cubicBezTo>
                  <a:pt x="559312" y="183217"/>
                  <a:pt x="645275" y="266313"/>
                  <a:pt x="789654" y="418777"/>
                </a:cubicBezTo>
                <a:cubicBezTo>
                  <a:pt x="732452" y="411948"/>
                  <a:pt x="661616" y="417412"/>
                  <a:pt x="592241" y="418777"/>
                </a:cubicBezTo>
                <a:cubicBezTo>
                  <a:pt x="580139" y="563993"/>
                  <a:pt x="612155" y="730646"/>
                  <a:pt x="592241" y="826992"/>
                </a:cubicBezTo>
                <a:cubicBezTo>
                  <a:pt x="572327" y="923339"/>
                  <a:pt x="574414" y="1107628"/>
                  <a:pt x="592241" y="1219199"/>
                </a:cubicBezTo>
                <a:cubicBezTo>
                  <a:pt x="506220" y="1232378"/>
                  <a:pt x="281748" y="1217477"/>
                  <a:pt x="197414" y="1219199"/>
                </a:cubicBezTo>
                <a:cubicBezTo>
                  <a:pt x="190871" y="1109583"/>
                  <a:pt x="189985" y="944592"/>
                  <a:pt x="197414" y="834996"/>
                </a:cubicBezTo>
                <a:cubicBezTo>
                  <a:pt x="204843" y="725400"/>
                  <a:pt x="185461" y="625572"/>
                  <a:pt x="197414" y="418777"/>
                </a:cubicBezTo>
                <a:cubicBezTo>
                  <a:pt x="123206" y="420881"/>
                  <a:pt x="91313" y="424929"/>
                  <a:pt x="0" y="418777"/>
                </a:cubicBezTo>
                <a:close/>
              </a:path>
            </a:pathLst>
          </a:custGeom>
          <a:solidFill>
            <a:srgbClr val="00B0F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70" name="Google Shape;12291;p47">
            <a:extLst>
              <a:ext uri="{FF2B5EF4-FFF2-40B4-BE49-F238E27FC236}">
                <a16:creationId xmlns:a16="http://schemas.microsoft.com/office/drawing/2014/main" id="{76268C7E-8A99-0E49-A2A4-141B590B7780}"/>
              </a:ext>
            </a:extLst>
          </p:cNvPr>
          <p:cNvSpPr txBox="1"/>
          <p:nvPr/>
        </p:nvSpPr>
        <p:spPr>
          <a:xfrm>
            <a:off x="9489377" y="3342414"/>
            <a:ext cx="20058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900" b="1" dirty="0">
                <a:solidFill>
                  <a:srgbClr val="1155CC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Classification</a:t>
            </a:r>
          </a:p>
          <a:p>
            <a:pPr lvl="0" algn="ctr"/>
            <a:r>
              <a:rPr lang="en-US" sz="1900" b="1" dirty="0">
                <a:solidFill>
                  <a:srgbClr val="1155CC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Real/Fake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0CE3418-55D3-3F41-9A48-40EDC91C1E09}"/>
                  </a:ext>
                </a:extLst>
              </p:cNvPr>
              <p:cNvSpPr/>
              <p:nvPr/>
            </p:nvSpPr>
            <p:spPr>
              <a:xfrm>
                <a:off x="4977345" y="832758"/>
                <a:ext cx="28875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0CE3418-55D3-3F41-9A48-40EDC91C1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345" y="832758"/>
                <a:ext cx="2887585" cy="584775"/>
              </a:xfrm>
              <a:prstGeom prst="rect">
                <a:avLst/>
              </a:prstGeom>
              <a:blipFill>
                <a:blip r:embed="rId5"/>
                <a:stretch>
                  <a:fillRect r="-1310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65008A4-FC57-514D-91F9-D2D6B3487853}"/>
                  </a:ext>
                </a:extLst>
              </p:cNvPr>
              <p:cNvSpPr/>
              <p:nvPr/>
            </p:nvSpPr>
            <p:spPr>
              <a:xfrm>
                <a:off x="4796167" y="4492833"/>
                <a:ext cx="21537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65008A4-FC57-514D-91F9-D2D6B3487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67" y="4492833"/>
                <a:ext cx="2153730" cy="523220"/>
              </a:xfrm>
              <a:prstGeom prst="rect">
                <a:avLst/>
              </a:prstGeom>
              <a:blipFill>
                <a:blip r:embed="rId6"/>
                <a:stretch>
                  <a:fillRect r="-1170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F789518-451C-7448-97E2-C4C8DDEF3635}"/>
                  </a:ext>
                </a:extLst>
              </p:cNvPr>
              <p:cNvSpPr/>
              <p:nvPr/>
            </p:nvSpPr>
            <p:spPr>
              <a:xfrm>
                <a:off x="10492277" y="2471335"/>
                <a:ext cx="15164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F789518-451C-7448-97E2-C4C8DDEF36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277" y="2471335"/>
                <a:ext cx="1516441" cy="584775"/>
              </a:xfrm>
              <a:prstGeom prst="rect">
                <a:avLst/>
              </a:prstGeom>
              <a:blipFill>
                <a:blip r:embed="rId7"/>
                <a:stretch>
                  <a:fillRect r="-3333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7950B4C4-39C7-F142-8EB2-5E6F0218AB1E}"/>
              </a:ext>
            </a:extLst>
          </p:cNvPr>
          <p:cNvSpPr/>
          <p:nvPr/>
        </p:nvSpPr>
        <p:spPr>
          <a:xfrm>
            <a:off x="846142" y="4523703"/>
            <a:ext cx="686882" cy="72891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89523"/>
                      <a:gd name="connsiteY0" fmla="*/ 128115 h 768677"/>
                      <a:gd name="connsiteX1" fmla="*/ 128115 w 2289523"/>
                      <a:gd name="connsiteY1" fmla="*/ 0 h 768677"/>
                      <a:gd name="connsiteX2" fmla="*/ 656771 w 2289523"/>
                      <a:gd name="connsiteY2" fmla="*/ 0 h 768677"/>
                      <a:gd name="connsiteX3" fmla="*/ 1124429 w 2289523"/>
                      <a:gd name="connsiteY3" fmla="*/ 0 h 768677"/>
                      <a:gd name="connsiteX4" fmla="*/ 1673418 w 2289523"/>
                      <a:gd name="connsiteY4" fmla="*/ 0 h 768677"/>
                      <a:gd name="connsiteX5" fmla="*/ 2161408 w 2289523"/>
                      <a:gd name="connsiteY5" fmla="*/ 0 h 768677"/>
                      <a:gd name="connsiteX6" fmla="*/ 2289523 w 2289523"/>
                      <a:gd name="connsiteY6" fmla="*/ 128115 h 768677"/>
                      <a:gd name="connsiteX7" fmla="*/ 2289523 w 2289523"/>
                      <a:gd name="connsiteY7" fmla="*/ 640562 h 768677"/>
                      <a:gd name="connsiteX8" fmla="*/ 2161408 w 2289523"/>
                      <a:gd name="connsiteY8" fmla="*/ 768677 h 768677"/>
                      <a:gd name="connsiteX9" fmla="*/ 1612419 w 2289523"/>
                      <a:gd name="connsiteY9" fmla="*/ 768677 h 768677"/>
                      <a:gd name="connsiteX10" fmla="*/ 1083763 w 2289523"/>
                      <a:gd name="connsiteY10" fmla="*/ 768677 h 768677"/>
                      <a:gd name="connsiteX11" fmla="*/ 616105 w 2289523"/>
                      <a:gd name="connsiteY11" fmla="*/ 768677 h 768677"/>
                      <a:gd name="connsiteX12" fmla="*/ 128115 w 2289523"/>
                      <a:gd name="connsiteY12" fmla="*/ 768677 h 768677"/>
                      <a:gd name="connsiteX13" fmla="*/ 0 w 2289523"/>
                      <a:gd name="connsiteY13" fmla="*/ 640562 h 768677"/>
                      <a:gd name="connsiteX14" fmla="*/ 0 w 2289523"/>
                      <a:gd name="connsiteY14" fmla="*/ 128115 h 768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289523" h="768677" fill="none" extrusionOk="0">
                        <a:moveTo>
                          <a:pt x="0" y="128115"/>
                        </a:moveTo>
                        <a:cubicBezTo>
                          <a:pt x="-5607" y="45929"/>
                          <a:pt x="57630" y="-3670"/>
                          <a:pt x="128115" y="0"/>
                        </a:cubicBezTo>
                        <a:cubicBezTo>
                          <a:pt x="320759" y="-44133"/>
                          <a:pt x="511352" y="63266"/>
                          <a:pt x="656771" y="0"/>
                        </a:cubicBezTo>
                        <a:cubicBezTo>
                          <a:pt x="802190" y="-63266"/>
                          <a:pt x="1011614" y="47640"/>
                          <a:pt x="1124429" y="0"/>
                        </a:cubicBezTo>
                        <a:cubicBezTo>
                          <a:pt x="1237244" y="-47640"/>
                          <a:pt x="1410201" y="49370"/>
                          <a:pt x="1673418" y="0"/>
                        </a:cubicBezTo>
                        <a:cubicBezTo>
                          <a:pt x="1936635" y="-49370"/>
                          <a:pt x="1941903" y="40522"/>
                          <a:pt x="2161408" y="0"/>
                        </a:cubicBezTo>
                        <a:cubicBezTo>
                          <a:pt x="2240141" y="15794"/>
                          <a:pt x="2278415" y="63217"/>
                          <a:pt x="2289523" y="128115"/>
                        </a:cubicBezTo>
                        <a:cubicBezTo>
                          <a:pt x="2300866" y="237200"/>
                          <a:pt x="2251015" y="502718"/>
                          <a:pt x="2289523" y="640562"/>
                        </a:cubicBezTo>
                        <a:cubicBezTo>
                          <a:pt x="2290850" y="707235"/>
                          <a:pt x="2239549" y="776662"/>
                          <a:pt x="2161408" y="768677"/>
                        </a:cubicBezTo>
                        <a:cubicBezTo>
                          <a:pt x="1956881" y="833350"/>
                          <a:pt x="1883679" y="754784"/>
                          <a:pt x="1612419" y="768677"/>
                        </a:cubicBezTo>
                        <a:cubicBezTo>
                          <a:pt x="1341159" y="782570"/>
                          <a:pt x="1198178" y="716211"/>
                          <a:pt x="1083763" y="768677"/>
                        </a:cubicBezTo>
                        <a:cubicBezTo>
                          <a:pt x="969348" y="821143"/>
                          <a:pt x="809950" y="731774"/>
                          <a:pt x="616105" y="768677"/>
                        </a:cubicBezTo>
                        <a:cubicBezTo>
                          <a:pt x="422260" y="805580"/>
                          <a:pt x="288567" y="764541"/>
                          <a:pt x="128115" y="768677"/>
                        </a:cubicBezTo>
                        <a:cubicBezTo>
                          <a:pt x="45503" y="780678"/>
                          <a:pt x="-6130" y="724436"/>
                          <a:pt x="0" y="640562"/>
                        </a:cubicBezTo>
                        <a:cubicBezTo>
                          <a:pt x="-36047" y="490331"/>
                          <a:pt x="15562" y="285171"/>
                          <a:pt x="0" y="128115"/>
                        </a:cubicBezTo>
                        <a:close/>
                      </a:path>
                      <a:path w="2289523" h="768677" stroke="0" extrusionOk="0">
                        <a:moveTo>
                          <a:pt x="0" y="128115"/>
                        </a:moveTo>
                        <a:cubicBezTo>
                          <a:pt x="-11812" y="50073"/>
                          <a:pt x="49504" y="2948"/>
                          <a:pt x="128115" y="0"/>
                        </a:cubicBezTo>
                        <a:cubicBezTo>
                          <a:pt x="370254" y="-49761"/>
                          <a:pt x="541440" y="16639"/>
                          <a:pt x="677104" y="0"/>
                        </a:cubicBezTo>
                        <a:cubicBezTo>
                          <a:pt x="812768" y="-16639"/>
                          <a:pt x="1058298" y="38065"/>
                          <a:pt x="1165094" y="0"/>
                        </a:cubicBezTo>
                        <a:cubicBezTo>
                          <a:pt x="1271890" y="-38065"/>
                          <a:pt x="1426058" y="261"/>
                          <a:pt x="1632752" y="0"/>
                        </a:cubicBezTo>
                        <a:cubicBezTo>
                          <a:pt x="1839446" y="-261"/>
                          <a:pt x="1944835" y="18753"/>
                          <a:pt x="2161408" y="0"/>
                        </a:cubicBezTo>
                        <a:cubicBezTo>
                          <a:pt x="2238373" y="-12778"/>
                          <a:pt x="2269410" y="54279"/>
                          <a:pt x="2289523" y="128115"/>
                        </a:cubicBezTo>
                        <a:cubicBezTo>
                          <a:pt x="2340303" y="340807"/>
                          <a:pt x="2243925" y="458675"/>
                          <a:pt x="2289523" y="640562"/>
                        </a:cubicBezTo>
                        <a:cubicBezTo>
                          <a:pt x="2284812" y="719111"/>
                          <a:pt x="2231120" y="767467"/>
                          <a:pt x="2161408" y="768677"/>
                        </a:cubicBezTo>
                        <a:cubicBezTo>
                          <a:pt x="1967975" y="791824"/>
                          <a:pt x="1850555" y="741153"/>
                          <a:pt x="1693751" y="768677"/>
                        </a:cubicBezTo>
                        <a:cubicBezTo>
                          <a:pt x="1536947" y="796201"/>
                          <a:pt x="1391982" y="715345"/>
                          <a:pt x="1185427" y="768677"/>
                        </a:cubicBezTo>
                        <a:cubicBezTo>
                          <a:pt x="978872" y="822009"/>
                          <a:pt x="940074" y="740093"/>
                          <a:pt x="697437" y="768677"/>
                        </a:cubicBezTo>
                        <a:cubicBezTo>
                          <a:pt x="454800" y="797261"/>
                          <a:pt x="370867" y="715539"/>
                          <a:pt x="128115" y="768677"/>
                        </a:cubicBezTo>
                        <a:cubicBezTo>
                          <a:pt x="60705" y="764524"/>
                          <a:pt x="-6379" y="708852"/>
                          <a:pt x="0" y="640562"/>
                        </a:cubicBezTo>
                        <a:cubicBezTo>
                          <a:pt x="-59190" y="425762"/>
                          <a:pt x="47645" y="246353"/>
                          <a:pt x="0" y="12811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ACC14E8-1B89-2A46-931C-5C716EA3FD98}"/>
                  </a:ext>
                </a:extLst>
              </p:cNvPr>
              <p:cNvSpPr/>
              <p:nvPr/>
            </p:nvSpPr>
            <p:spPr>
              <a:xfrm>
                <a:off x="970390" y="4582811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ACC14E8-1B89-2A46-931C-5C716EA3F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90" y="4582811"/>
                <a:ext cx="52052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5C9BBED-4B0A-D945-931F-DE95C8D83B0A}"/>
              </a:ext>
            </a:extLst>
          </p:cNvPr>
          <p:cNvCxnSpPr>
            <a:cxnSpLocks/>
          </p:cNvCxnSpPr>
          <p:nvPr/>
        </p:nvCxnSpPr>
        <p:spPr>
          <a:xfrm flipV="1">
            <a:off x="1645555" y="4441646"/>
            <a:ext cx="489927" cy="4335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Freeform 76">
            <a:extLst>
              <a:ext uri="{FF2B5EF4-FFF2-40B4-BE49-F238E27FC236}">
                <a16:creationId xmlns:a16="http://schemas.microsoft.com/office/drawing/2014/main" id="{8760805F-2E6E-9C45-8666-A3AA3BE07167}"/>
              </a:ext>
            </a:extLst>
          </p:cNvPr>
          <p:cNvSpPr/>
          <p:nvPr/>
        </p:nvSpPr>
        <p:spPr>
          <a:xfrm>
            <a:off x="1111045" y="3530500"/>
            <a:ext cx="6006241" cy="2479766"/>
          </a:xfrm>
          <a:custGeom>
            <a:avLst/>
            <a:gdLst>
              <a:gd name="connsiteX0" fmla="*/ 0 w 6007510"/>
              <a:gd name="connsiteY0" fmla="*/ 1799303 h 2438400"/>
              <a:gd name="connsiteX1" fmla="*/ 0 w 6007510"/>
              <a:gd name="connsiteY1" fmla="*/ 2408903 h 2438400"/>
              <a:gd name="connsiteX2" fmla="*/ 5732207 w 6007510"/>
              <a:gd name="connsiteY2" fmla="*/ 2438400 h 2438400"/>
              <a:gd name="connsiteX3" fmla="*/ 5761703 w 6007510"/>
              <a:gd name="connsiteY3" fmla="*/ 0 h 2438400"/>
              <a:gd name="connsiteX4" fmla="*/ 6007510 w 6007510"/>
              <a:gd name="connsiteY4" fmla="*/ 19664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7510" h="2438400">
                <a:moveTo>
                  <a:pt x="0" y="1799303"/>
                </a:moveTo>
                <a:lnTo>
                  <a:pt x="0" y="2408903"/>
                </a:lnTo>
                <a:lnTo>
                  <a:pt x="5732207" y="2438400"/>
                </a:lnTo>
                <a:lnTo>
                  <a:pt x="5761703" y="0"/>
                </a:lnTo>
                <a:lnTo>
                  <a:pt x="6007510" y="19664"/>
                </a:lnTo>
              </a:path>
            </a:pathLst>
          </a:custGeom>
          <a:noFill/>
          <a:ln w="76200">
            <a:solidFill>
              <a:srgbClr val="FF0000"/>
            </a:solidFill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99FE2CF-866C-3B4F-B268-8DCB8FAEFBAE}"/>
              </a:ext>
            </a:extLst>
          </p:cNvPr>
          <p:cNvSpPr/>
          <p:nvPr/>
        </p:nvSpPr>
        <p:spPr>
          <a:xfrm rot="16200000">
            <a:off x="-341125" y="4772527"/>
            <a:ext cx="166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Conditions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2DDCA2-2223-6847-A442-D699A591AD9A}"/>
                  </a:ext>
                </a:extLst>
              </p:cNvPr>
              <p:cNvSpPr txBox="1"/>
              <p:nvPr/>
            </p:nvSpPr>
            <p:spPr>
              <a:xfrm>
                <a:off x="373854" y="2849971"/>
                <a:ext cx="15983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2DDCA2-2223-6847-A442-D699A591A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54" y="2849971"/>
                <a:ext cx="1598323" cy="492443"/>
              </a:xfrm>
              <a:prstGeom prst="rect">
                <a:avLst/>
              </a:prstGeom>
              <a:blipFill>
                <a:blip r:embed="rId9"/>
                <a:stretch>
                  <a:fillRect l="-3150" t="-2500" r="-8661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Freeform 79">
            <a:extLst>
              <a:ext uri="{FF2B5EF4-FFF2-40B4-BE49-F238E27FC236}">
                <a16:creationId xmlns:a16="http://schemas.microsoft.com/office/drawing/2014/main" id="{F4A05762-3126-4840-B608-09BCCA766E7A}"/>
              </a:ext>
            </a:extLst>
          </p:cNvPr>
          <p:cNvSpPr/>
          <p:nvPr/>
        </p:nvSpPr>
        <p:spPr>
          <a:xfrm>
            <a:off x="6587613" y="1369440"/>
            <a:ext cx="816077" cy="1052052"/>
          </a:xfrm>
          <a:custGeom>
            <a:avLst/>
            <a:gdLst>
              <a:gd name="connsiteX0" fmla="*/ 806245 w 816077"/>
              <a:gd name="connsiteY0" fmla="*/ 0 h 1052052"/>
              <a:gd name="connsiteX1" fmla="*/ 816077 w 816077"/>
              <a:gd name="connsiteY1" fmla="*/ 530942 h 1052052"/>
              <a:gd name="connsiteX2" fmla="*/ 0 w 816077"/>
              <a:gd name="connsiteY2" fmla="*/ 540774 h 1052052"/>
              <a:gd name="connsiteX3" fmla="*/ 0 w 816077"/>
              <a:gd name="connsiteY3" fmla="*/ 1052052 h 1052052"/>
              <a:gd name="connsiteX4" fmla="*/ 471948 w 816077"/>
              <a:gd name="connsiteY4" fmla="*/ 1052052 h 105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077" h="1052052">
                <a:moveTo>
                  <a:pt x="806245" y="0"/>
                </a:moveTo>
                <a:lnTo>
                  <a:pt x="816077" y="530942"/>
                </a:lnTo>
                <a:lnTo>
                  <a:pt x="0" y="540774"/>
                </a:lnTo>
                <a:lnTo>
                  <a:pt x="0" y="1052052"/>
                </a:lnTo>
                <a:lnTo>
                  <a:pt x="471948" y="1052052"/>
                </a:lnTo>
              </a:path>
            </a:pathLst>
          </a:custGeom>
          <a:noFill/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5F295BA-1B9B-3941-8F33-24C0FA80BA7B}"/>
              </a:ext>
            </a:extLst>
          </p:cNvPr>
          <p:cNvSpPr txBox="1"/>
          <p:nvPr/>
        </p:nvSpPr>
        <p:spPr>
          <a:xfrm>
            <a:off x="7501704" y="4392204"/>
            <a:ext cx="38447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Conditional GANs</a:t>
            </a:r>
            <a:r>
              <a:rPr lang="en-US" dirty="0"/>
              <a:t>  are an extension of the GANs model. The </a:t>
            </a:r>
            <a:r>
              <a:rPr lang="en-US" b="1" dirty="0"/>
              <a:t>Generator</a:t>
            </a:r>
            <a:r>
              <a:rPr lang="en-US" dirty="0"/>
              <a:t> and </a:t>
            </a:r>
            <a:r>
              <a:rPr lang="en-US" b="1" dirty="0"/>
              <a:t>Discriminator </a:t>
            </a:r>
            <a:r>
              <a:rPr lang="en-US" dirty="0"/>
              <a:t>both receive some additional conditioning input information. This could be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class</a:t>
            </a:r>
            <a:r>
              <a:rPr lang="en-US" dirty="0"/>
              <a:t> of the current image or some other property.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C16C972-AF10-724F-930D-224C346570D0}"/>
              </a:ext>
            </a:extLst>
          </p:cNvPr>
          <p:cNvSpPr/>
          <p:nvPr/>
        </p:nvSpPr>
        <p:spPr>
          <a:xfrm>
            <a:off x="1490917" y="6435830"/>
            <a:ext cx="3195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0"/>
              </a:rPr>
              <a:t>https://</a:t>
            </a:r>
            <a:r>
              <a:rPr lang="en-US" dirty="0" err="1">
                <a:hlinkClick r:id="rId10"/>
              </a:rPr>
              <a:t>arxiv.org</a:t>
            </a:r>
            <a:r>
              <a:rPr lang="en-US" dirty="0">
                <a:hlinkClick r:id="rId10"/>
              </a:rPr>
              <a:t>/abs/1411.1784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506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464646"/>
              </a:buClr>
              <a:buSzPts val="2400"/>
            </a:pPr>
            <a:r>
              <a:rPr lang="en-US" dirty="0"/>
              <a:t>GANS: </a:t>
            </a:r>
            <a:r>
              <a:rPr lang="en-US" dirty="0">
                <a:latin typeface="Karla" pitchFamily="2" charset="0"/>
                <a:ea typeface="Calibri"/>
                <a:cs typeface="Calibri"/>
                <a:sym typeface="Calibri"/>
              </a:rPr>
              <a:t>Brief timeline: Conditional GAN 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/>
              <a:t> </a:t>
            </a:r>
            <a:endParaRPr dirty="0"/>
          </a:p>
        </p:txBody>
      </p:sp>
      <p:sp>
        <p:nvSpPr>
          <p:cNvPr id="223" name="Google Shape;223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 sz="1467"/>
              <a:pPr/>
              <a:t>43</a:t>
            </a:fld>
            <a:endParaRPr sz="1467"/>
          </a:p>
        </p:txBody>
      </p:sp>
      <p:pic>
        <p:nvPicPr>
          <p:cNvPr id="10" name="Google Shape;589;p66">
            <a:extLst>
              <a:ext uri="{FF2B5EF4-FFF2-40B4-BE49-F238E27FC236}">
                <a16:creationId xmlns:a16="http://schemas.microsoft.com/office/drawing/2014/main" id="{43487758-3328-494B-B8E8-D49F1EF6DC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834" y="1798233"/>
            <a:ext cx="7482972" cy="37820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93;p66">
            <a:extLst>
              <a:ext uri="{FF2B5EF4-FFF2-40B4-BE49-F238E27FC236}">
                <a16:creationId xmlns:a16="http://schemas.microsoft.com/office/drawing/2014/main" id="{B8CFB93D-DD76-AF4A-B4AA-1EF5F050C6CD}"/>
              </a:ext>
            </a:extLst>
          </p:cNvPr>
          <p:cNvSpPr txBox="1"/>
          <p:nvPr/>
        </p:nvSpPr>
        <p:spPr>
          <a:xfrm>
            <a:off x="5190200" y="5731633"/>
            <a:ext cx="18116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[Mirza et al. 2014]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9577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464646"/>
              </a:buClr>
              <a:buSzPts val="2400"/>
            </a:pPr>
            <a:r>
              <a:rPr lang="en" dirty="0">
                <a:latin typeface="Karla" charset="0"/>
                <a:ea typeface="Karla" charset="0"/>
                <a:cs typeface="Karla" charset="0"/>
              </a:rPr>
              <a:t>Deep Convolutional GAN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:</a:t>
            </a:r>
            <a:r>
              <a:rPr lang="en" dirty="0"/>
              <a:t> DCGAN</a:t>
            </a:r>
            <a:endParaRPr dirty="0"/>
          </a:p>
        </p:txBody>
      </p:sp>
      <p:sp>
        <p:nvSpPr>
          <p:cNvPr id="223" name="Google Shape;223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 sz="1467"/>
              <a:pPr/>
              <a:t>44</a:t>
            </a:fld>
            <a:endParaRPr sz="1467"/>
          </a:p>
        </p:txBody>
      </p:sp>
      <p:sp>
        <p:nvSpPr>
          <p:cNvPr id="224" name="Google Shape;224;p32"/>
          <p:cNvSpPr txBox="1"/>
          <p:nvPr/>
        </p:nvSpPr>
        <p:spPr>
          <a:xfrm>
            <a:off x="492564" y="702495"/>
            <a:ext cx="11639692" cy="4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397923">
              <a:lnSpc>
                <a:spcPct val="120000"/>
              </a:lnSpc>
              <a:spcBef>
                <a:spcPts val="1600"/>
              </a:spcBef>
              <a:buClr>
                <a:schemeClr val="dk1"/>
              </a:buClr>
              <a:buSzPts val="1100"/>
              <a:buChar char="●"/>
            </a:pPr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Eliminate fully connected layers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609585" indent="-397923">
              <a:lnSpc>
                <a:spcPct val="120000"/>
              </a:lnSpc>
              <a:buClr>
                <a:schemeClr val="dk1"/>
              </a:buClr>
              <a:buSzPts val="1100"/>
              <a:buChar char="●"/>
            </a:pPr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Replace all max pooling with convolutional stride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609585" indent="-397923">
              <a:lnSpc>
                <a:spcPct val="120000"/>
              </a:lnSpc>
              <a:buClr>
                <a:schemeClr val="dk1"/>
              </a:buClr>
              <a:buSzPts val="1100"/>
              <a:buChar char="●"/>
            </a:pPr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Use transposed convolution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or simply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upsampling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6" name="Google Shape;602;p67">
            <a:extLst>
              <a:ext uri="{FF2B5EF4-FFF2-40B4-BE49-F238E27FC236}">
                <a16:creationId xmlns:a16="http://schemas.microsoft.com/office/drawing/2014/main" id="{D8647701-236A-654D-8514-59AA8A7B6513}"/>
              </a:ext>
            </a:extLst>
          </p:cNvPr>
          <p:cNvSpPr txBox="1"/>
          <p:nvPr/>
        </p:nvSpPr>
        <p:spPr>
          <a:xfrm>
            <a:off x="1257672" y="6253069"/>
            <a:ext cx="2578400" cy="3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[Radford et al. 2015]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ADE876-2130-A447-A73C-D5F46B78B4C5}"/>
              </a:ext>
            </a:extLst>
          </p:cNvPr>
          <p:cNvSpPr/>
          <p:nvPr/>
        </p:nvSpPr>
        <p:spPr>
          <a:xfrm>
            <a:off x="642885" y="2560337"/>
            <a:ext cx="3807974" cy="3312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585" indent="-423323">
              <a:lnSpc>
                <a:spcPct val="120000"/>
              </a:lnSpc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Calibri"/>
              </a:rPr>
              <a:t>Batchnorm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Calibri"/>
              </a:rPr>
              <a:t> in G and D except for the input and output layer </a:t>
            </a:r>
          </a:p>
          <a:p>
            <a:pPr marL="609585" indent="-423323"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Calibri"/>
              </a:rPr>
              <a:t>ReLU</a:t>
            </a:r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Calibri"/>
              </a:rPr>
              <a:t> in G for all layers except output, which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Calibri"/>
              </a:rPr>
              <a:t>uses a tanh</a:t>
            </a:r>
          </a:p>
          <a:p>
            <a:pPr marL="609585"/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609585" indent="-423323">
              <a:lnSpc>
                <a:spcPct val="120000"/>
              </a:lnSpc>
              <a:buClr>
                <a:schemeClr val="dk1"/>
              </a:buClr>
              <a:buSzPts val="1400"/>
              <a:buFont typeface="Calibri"/>
              <a:buChar char="●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Google Shape;225;p32">
            <a:extLst>
              <a:ext uri="{FF2B5EF4-FFF2-40B4-BE49-F238E27FC236}">
                <a16:creationId xmlns:a16="http://schemas.microsoft.com/office/drawing/2014/main" id="{B631B91F-F211-6B40-BDC5-7B74B0DFB9E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678" y="2760195"/>
            <a:ext cx="6080833" cy="2425500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363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464646"/>
              </a:buClr>
              <a:buSzPts val="2400"/>
            </a:pPr>
            <a:r>
              <a:rPr lang="en" dirty="0">
                <a:latin typeface="Karla" charset="0"/>
                <a:ea typeface="Karla" charset="0"/>
                <a:cs typeface="Karla" charset="0"/>
              </a:rPr>
              <a:t>Deep Convolutional GAN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:</a:t>
            </a:r>
            <a:r>
              <a:rPr lang="en" dirty="0"/>
              <a:t> DCGAN</a:t>
            </a:r>
            <a:endParaRPr dirty="0"/>
          </a:p>
        </p:txBody>
      </p:sp>
      <p:sp>
        <p:nvSpPr>
          <p:cNvPr id="223" name="Google Shape;223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 sz="1467"/>
              <a:pPr/>
              <a:t>45</a:t>
            </a:fld>
            <a:endParaRPr sz="1467"/>
          </a:p>
        </p:txBody>
      </p:sp>
      <p:sp>
        <p:nvSpPr>
          <p:cNvPr id="224" name="Google Shape;224;p32"/>
          <p:cNvSpPr txBox="1"/>
          <p:nvPr/>
        </p:nvSpPr>
        <p:spPr>
          <a:xfrm>
            <a:off x="492564" y="702495"/>
            <a:ext cx="11639692" cy="4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397923">
              <a:lnSpc>
                <a:spcPct val="120000"/>
              </a:lnSpc>
              <a:spcBef>
                <a:spcPts val="1600"/>
              </a:spcBef>
              <a:buClr>
                <a:schemeClr val="dk1"/>
              </a:buClr>
              <a:buSzPts val="1100"/>
              <a:buChar char="●"/>
            </a:pPr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Eliminate fully connected layers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609585" indent="-397923">
              <a:lnSpc>
                <a:spcPct val="120000"/>
              </a:lnSpc>
              <a:buClr>
                <a:schemeClr val="dk1"/>
              </a:buClr>
              <a:buSzPts val="1100"/>
              <a:buChar char="●"/>
            </a:pPr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Replace all max pooling with convolutional stride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609585" indent="-397923">
              <a:lnSpc>
                <a:spcPct val="120000"/>
              </a:lnSpc>
              <a:buClr>
                <a:schemeClr val="dk1"/>
              </a:buClr>
              <a:buSzPts val="1100"/>
              <a:buChar char="●"/>
            </a:pPr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Use transposed convolution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or simply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upsampling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6" name="Google Shape;602;p67">
            <a:extLst>
              <a:ext uri="{FF2B5EF4-FFF2-40B4-BE49-F238E27FC236}">
                <a16:creationId xmlns:a16="http://schemas.microsoft.com/office/drawing/2014/main" id="{D8647701-236A-654D-8514-59AA8A7B6513}"/>
              </a:ext>
            </a:extLst>
          </p:cNvPr>
          <p:cNvSpPr txBox="1"/>
          <p:nvPr/>
        </p:nvSpPr>
        <p:spPr>
          <a:xfrm>
            <a:off x="1257672" y="6253069"/>
            <a:ext cx="2578400" cy="3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[Radford et al. 2015]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ADE876-2130-A447-A73C-D5F46B78B4C5}"/>
              </a:ext>
            </a:extLst>
          </p:cNvPr>
          <p:cNvSpPr/>
          <p:nvPr/>
        </p:nvSpPr>
        <p:spPr>
          <a:xfrm>
            <a:off x="642885" y="2560337"/>
            <a:ext cx="3807974" cy="3312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585" indent="-423323">
              <a:lnSpc>
                <a:spcPct val="120000"/>
              </a:lnSpc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Calibri"/>
              </a:rPr>
              <a:t>Batchnorm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Calibri"/>
              </a:rPr>
              <a:t> in G and D except for the input and output layer </a:t>
            </a:r>
          </a:p>
          <a:p>
            <a:pPr marL="609585" indent="-423323"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Calibri"/>
              </a:rPr>
              <a:t>ReLU</a:t>
            </a:r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Calibri"/>
              </a:rPr>
              <a:t> in G for all layers except output, which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Calibri"/>
              </a:rPr>
              <a:t>uses a tanh</a:t>
            </a:r>
          </a:p>
          <a:p>
            <a:pPr marL="609585"/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609585" indent="-423323">
              <a:lnSpc>
                <a:spcPct val="120000"/>
              </a:lnSpc>
              <a:buClr>
                <a:schemeClr val="dk1"/>
              </a:buClr>
              <a:buSzPts val="1400"/>
              <a:buFont typeface="Calibri"/>
              <a:buChar char="●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Google Shape;609;p68">
            <a:extLst>
              <a:ext uri="{FF2B5EF4-FFF2-40B4-BE49-F238E27FC236}">
                <a16:creationId xmlns:a16="http://schemas.microsoft.com/office/drawing/2014/main" id="{3A746E02-22E6-D445-AA97-4DED1691E8B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197" y="2560337"/>
            <a:ext cx="7385465" cy="3692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9886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464646"/>
              </a:buClr>
              <a:buSzPts val="2400"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Auxiliary Classifier 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Generative Adversarial Network </a:t>
            </a:r>
            <a:endParaRPr dirty="0"/>
          </a:p>
        </p:txBody>
      </p:sp>
      <p:sp>
        <p:nvSpPr>
          <p:cNvPr id="223" name="Google Shape;223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 sz="1467"/>
              <a:pPr/>
              <a:t>46</a:t>
            </a:fld>
            <a:endParaRPr sz="1467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AC6FB1-04F5-D643-B246-9C802F00FF51}"/>
              </a:ext>
            </a:extLst>
          </p:cNvPr>
          <p:cNvGrpSpPr/>
          <p:nvPr/>
        </p:nvGrpSpPr>
        <p:grpSpPr>
          <a:xfrm>
            <a:off x="592300" y="1443037"/>
            <a:ext cx="8638049" cy="3743136"/>
            <a:chOff x="205186" y="535034"/>
            <a:chExt cx="12254961" cy="5141376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2D74765D-0BB7-164A-AFAB-9765F38F9D69}"/>
                </a:ext>
              </a:extLst>
            </p:cNvPr>
            <p:cNvSpPr/>
            <p:nvPr/>
          </p:nvSpPr>
          <p:spPr>
            <a:xfrm>
              <a:off x="7347978" y="1745918"/>
              <a:ext cx="1857577" cy="1775913"/>
            </a:xfrm>
            <a:prstGeom prst="roundRect">
              <a:avLst/>
            </a:prstGeom>
            <a:gradFill flip="none" rotWithShape="1">
              <a:gsLst>
                <a:gs pos="98000">
                  <a:schemeClr val="tx2">
                    <a:lumMod val="20000"/>
                    <a:lumOff val="80000"/>
                  </a:schemeClr>
                </a:gs>
                <a:gs pos="1000">
                  <a:schemeClr val="accent1">
                    <a:lumMod val="20000"/>
                    <a:lumOff val="80000"/>
                  </a:schemeClr>
                </a:gs>
                <a:gs pos="50000">
                  <a:schemeClr val="tx2">
                    <a:lumMod val="20000"/>
                    <a:lumOff val="80000"/>
                  </a:scheme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289523"/>
                        <a:gd name="connsiteY0" fmla="*/ 128115 h 768677"/>
                        <a:gd name="connsiteX1" fmla="*/ 128115 w 2289523"/>
                        <a:gd name="connsiteY1" fmla="*/ 0 h 768677"/>
                        <a:gd name="connsiteX2" fmla="*/ 656771 w 2289523"/>
                        <a:gd name="connsiteY2" fmla="*/ 0 h 768677"/>
                        <a:gd name="connsiteX3" fmla="*/ 1124429 w 2289523"/>
                        <a:gd name="connsiteY3" fmla="*/ 0 h 768677"/>
                        <a:gd name="connsiteX4" fmla="*/ 1673418 w 2289523"/>
                        <a:gd name="connsiteY4" fmla="*/ 0 h 768677"/>
                        <a:gd name="connsiteX5" fmla="*/ 2161408 w 2289523"/>
                        <a:gd name="connsiteY5" fmla="*/ 0 h 768677"/>
                        <a:gd name="connsiteX6" fmla="*/ 2289523 w 2289523"/>
                        <a:gd name="connsiteY6" fmla="*/ 128115 h 768677"/>
                        <a:gd name="connsiteX7" fmla="*/ 2289523 w 2289523"/>
                        <a:gd name="connsiteY7" fmla="*/ 640562 h 768677"/>
                        <a:gd name="connsiteX8" fmla="*/ 2161408 w 2289523"/>
                        <a:gd name="connsiteY8" fmla="*/ 768677 h 768677"/>
                        <a:gd name="connsiteX9" fmla="*/ 1612419 w 2289523"/>
                        <a:gd name="connsiteY9" fmla="*/ 768677 h 768677"/>
                        <a:gd name="connsiteX10" fmla="*/ 1083763 w 2289523"/>
                        <a:gd name="connsiteY10" fmla="*/ 768677 h 768677"/>
                        <a:gd name="connsiteX11" fmla="*/ 616105 w 2289523"/>
                        <a:gd name="connsiteY11" fmla="*/ 768677 h 768677"/>
                        <a:gd name="connsiteX12" fmla="*/ 128115 w 2289523"/>
                        <a:gd name="connsiteY12" fmla="*/ 768677 h 768677"/>
                        <a:gd name="connsiteX13" fmla="*/ 0 w 2289523"/>
                        <a:gd name="connsiteY13" fmla="*/ 640562 h 768677"/>
                        <a:gd name="connsiteX14" fmla="*/ 0 w 2289523"/>
                        <a:gd name="connsiteY14" fmla="*/ 128115 h 768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289523" h="768677" fill="none" extrusionOk="0">
                          <a:moveTo>
                            <a:pt x="0" y="128115"/>
                          </a:moveTo>
                          <a:cubicBezTo>
                            <a:pt x="-5607" y="45929"/>
                            <a:pt x="57630" y="-3670"/>
                            <a:pt x="128115" y="0"/>
                          </a:cubicBezTo>
                          <a:cubicBezTo>
                            <a:pt x="320759" y="-44133"/>
                            <a:pt x="511352" y="63266"/>
                            <a:pt x="656771" y="0"/>
                          </a:cubicBezTo>
                          <a:cubicBezTo>
                            <a:pt x="802190" y="-63266"/>
                            <a:pt x="1011614" y="47640"/>
                            <a:pt x="1124429" y="0"/>
                          </a:cubicBezTo>
                          <a:cubicBezTo>
                            <a:pt x="1237244" y="-47640"/>
                            <a:pt x="1410201" y="49370"/>
                            <a:pt x="1673418" y="0"/>
                          </a:cubicBezTo>
                          <a:cubicBezTo>
                            <a:pt x="1936635" y="-49370"/>
                            <a:pt x="1941903" y="40522"/>
                            <a:pt x="2161408" y="0"/>
                          </a:cubicBezTo>
                          <a:cubicBezTo>
                            <a:pt x="2240141" y="15794"/>
                            <a:pt x="2278415" y="63217"/>
                            <a:pt x="2289523" y="128115"/>
                          </a:cubicBezTo>
                          <a:cubicBezTo>
                            <a:pt x="2300866" y="237200"/>
                            <a:pt x="2251015" y="502718"/>
                            <a:pt x="2289523" y="640562"/>
                          </a:cubicBezTo>
                          <a:cubicBezTo>
                            <a:pt x="2290850" y="707235"/>
                            <a:pt x="2239549" y="776662"/>
                            <a:pt x="2161408" y="768677"/>
                          </a:cubicBezTo>
                          <a:cubicBezTo>
                            <a:pt x="1956881" y="833350"/>
                            <a:pt x="1883679" y="754784"/>
                            <a:pt x="1612419" y="768677"/>
                          </a:cubicBezTo>
                          <a:cubicBezTo>
                            <a:pt x="1341159" y="782570"/>
                            <a:pt x="1198178" y="716211"/>
                            <a:pt x="1083763" y="768677"/>
                          </a:cubicBezTo>
                          <a:cubicBezTo>
                            <a:pt x="969348" y="821143"/>
                            <a:pt x="809950" y="731774"/>
                            <a:pt x="616105" y="768677"/>
                          </a:cubicBezTo>
                          <a:cubicBezTo>
                            <a:pt x="422260" y="805580"/>
                            <a:pt x="288567" y="764541"/>
                            <a:pt x="128115" y="768677"/>
                          </a:cubicBezTo>
                          <a:cubicBezTo>
                            <a:pt x="45503" y="780678"/>
                            <a:pt x="-6130" y="724436"/>
                            <a:pt x="0" y="640562"/>
                          </a:cubicBezTo>
                          <a:cubicBezTo>
                            <a:pt x="-36047" y="490331"/>
                            <a:pt x="15562" y="285171"/>
                            <a:pt x="0" y="128115"/>
                          </a:cubicBezTo>
                          <a:close/>
                        </a:path>
                        <a:path w="2289523" h="768677" stroke="0" extrusionOk="0">
                          <a:moveTo>
                            <a:pt x="0" y="128115"/>
                          </a:moveTo>
                          <a:cubicBezTo>
                            <a:pt x="-11812" y="50073"/>
                            <a:pt x="49504" y="2948"/>
                            <a:pt x="128115" y="0"/>
                          </a:cubicBezTo>
                          <a:cubicBezTo>
                            <a:pt x="370254" y="-49761"/>
                            <a:pt x="541440" y="16639"/>
                            <a:pt x="677104" y="0"/>
                          </a:cubicBezTo>
                          <a:cubicBezTo>
                            <a:pt x="812768" y="-16639"/>
                            <a:pt x="1058298" y="38065"/>
                            <a:pt x="1165094" y="0"/>
                          </a:cubicBezTo>
                          <a:cubicBezTo>
                            <a:pt x="1271890" y="-38065"/>
                            <a:pt x="1426058" y="261"/>
                            <a:pt x="1632752" y="0"/>
                          </a:cubicBezTo>
                          <a:cubicBezTo>
                            <a:pt x="1839446" y="-261"/>
                            <a:pt x="1944835" y="18753"/>
                            <a:pt x="2161408" y="0"/>
                          </a:cubicBezTo>
                          <a:cubicBezTo>
                            <a:pt x="2238373" y="-12778"/>
                            <a:pt x="2269410" y="54279"/>
                            <a:pt x="2289523" y="128115"/>
                          </a:cubicBezTo>
                          <a:cubicBezTo>
                            <a:pt x="2340303" y="340807"/>
                            <a:pt x="2243925" y="458675"/>
                            <a:pt x="2289523" y="640562"/>
                          </a:cubicBezTo>
                          <a:cubicBezTo>
                            <a:pt x="2284812" y="719111"/>
                            <a:pt x="2231120" y="767467"/>
                            <a:pt x="2161408" y="768677"/>
                          </a:cubicBezTo>
                          <a:cubicBezTo>
                            <a:pt x="1967975" y="791824"/>
                            <a:pt x="1850555" y="741153"/>
                            <a:pt x="1693751" y="768677"/>
                          </a:cubicBezTo>
                          <a:cubicBezTo>
                            <a:pt x="1536947" y="796201"/>
                            <a:pt x="1391982" y="715345"/>
                            <a:pt x="1185427" y="768677"/>
                          </a:cubicBezTo>
                          <a:cubicBezTo>
                            <a:pt x="978872" y="822009"/>
                            <a:pt x="940074" y="740093"/>
                            <a:pt x="697437" y="768677"/>
                          </a:cubicBezTo>
                          <a:cubicBezTo>
                            <a:pt x="454800" y="797261"/>
                            <a:pt x="370867" y="715539"/>
                            <a:pt x="128115" y="768677"/>
                          </a:cubicBezTo>
                          <a:cubicBezTo>
                            <a:pt x="60705" y="764524"/>
                            <a:pt x="-6379" y="708852"/>
                            <a:pt x="0" y="640562"/>
                          </a:cubicBezTo>
                          <a:cubicBezTo>
                            <a:pt x="-59190" y="425762"/>
                            <a:pt x="47645" y="246353"/>
                            <a:pt x="0" y="12811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E73249F0-0188-2943-8D2F-1E0034A42799}"/>
                </a:ext>
              </a:extLst>
            </p:cNvPr>
            <p:cNvSpPr/>
            <p:nvPr/>
          </p:nvSpPr>
          <p:spPr>
            <a:xfrm>
              <a:off x="5720903" y="1137319"/>
              <a:ext cx="734766" cy="768677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289523"/>
                        <a:gd name="connsiteY0" fmla="*/ 128115 h 768677"/>
                        <a:gd name="connsiteX1" fmla="*/ 128115 w 2289523"/>
                        <a:gd name="connsiteY1" fmla="*/ 0 h 768677"/>
                        <a:gd name="connsiteX2" fmla="*/ 656771 w 2289523"/>
                        <a:gd name="connsiteY2" fmla="*/ 0 h 768677"/>
                        <a:gd name="connsiteX3" fmla="*/ 1124429 w 2289523"/>
                        <a:gd name="connsiteY3" fmla="*/ 0 h 768677"/>
                        <a:gd name="connsiteX4" fmla="*/ 1673418 w 2289523"/>
                        <a:gd name="connsiteY4" fmla="*/ 0 h 768677"/>
                        <a:gd name="connsiteX5" fmla="*/ 2161408 w 2289523"/>
                        <a:gd name="connsiteY5" fmla="*/ 0 h 768677"/>
                        <a:gd name="connsiteX6" fmla="*/ 2289523 w 2289523"/>
                        <a:gd name="connsiteY6" fmla="*/ 128115 h 768677"/>
                        <a:gd name="connsiteX7" fmla="*/ 2289523 w 2289523"/>
                        <a:gd name="connsiteY7" fmla="*/ 640562 h 768677"/>
                        <a:gd name="connsiteX8" fmla="*/ 2161408 w 2289523"/>
                        <a:gd name="connsiteY8" fmla="*/ 768677 h 768677"/>
                        <a:gd name="connsiteX9" fmla="*/ 1612419 w 2289523"/>
                        <a:gd name="connsiteY9" fmla="*/ 768677 h 768677"/>
                        <a:gd name="connsiteX10" fmla="*/ 1083763 w 2289523"/>
                        <a:gd name="connsiteY10" fmla="*/ 768677 h 768677"/>
                        <a:gd name="connsiteX11" fmla="*/ 616105 w 2289523"/>
                        <a:gd name="connsiteY11" fmla="*/ 768677 h 768677"/>
                        <a:gd name="connsiteX12" fmla="*/ 128115 w 2289523"/>
                        <a:gd name="connsiteY12" fmla="*/ 768677 h 768677"/>
                        <a:gd name="connsiteX13" fmla="*/ 0 w 2289523"/>
                        <a:gd name="connsiteY13" fmla="*/ 640562 h 768677"/>
                        <a:gd name="connsiteX14" fmla="*/ 0 w 2289523"/>
                        <a:gd name="connsiteY14" fmla="*/ 128115 h 768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289523" h="768677" fill="none" extrusionOk="0">
                          <a:moveTo>
                            <a:pt x="0" y="128115"/>
                          </a:moveTo>
                          <a:cubicBezTo>
                            <a:pt x="-5607" y="45929"/>
                            <a:pt x="57630" y="-3670"/>
                            <a:pt x="128115" y="0"/>
                          </a:cubicBezTo>
                          <a:cubicBezTo>
                            <a:pt x="320759" y="-44133"/>
                            <a:pt x="511352" y="63266"/>
                            <a:pt x="656771" y="0"/>
                          </a:cubicBezTo>
                          <a:cubicBezTo>
                            <a:pt x="802190" y="-63266"/>
                            <a:pt x="1011614" y="47640"/>
                            <a:pt x="1124429" y="0"/>
                          </a:cubicBezTo>
                          <a:cubicBezTo>
                            <a:pt x="1237244" y="-47640"/>
                            <a:pt x="1410201" y="49370"/>
                            <a:pt x="1673418" y="0"/>
                          </a:cubicBezTo>
                          <a:cubicBezTo>
                            <a:pt x="1936635" y="-49370"/>
                            <a:pt x="1941903" y="40522"/>
                            <a:pt x="2161408" y="0"/>
                          </a:cubicBezTo>
                          <a:cubicBezTo>
                            <a:pt x="2240141" y="15794"/>
                            <a:pt x="2278415" y="63217"/>
                            <a:pt x="2289523" y="128115"/>
                          </a:cubicBezTo>
                          <a:cubicBezTo>
                            <a:pt x="2300866" y="237200"/>
                            <a:pt x="2251015" y="502718"/>
                            <a:pt x="2289523" y="640562"/>
                          </a:cubicBezTo>
                          <a:cubicBezTo>
                            <a:pt x="2290850" y="707235"/>
                            <a:pt x="2239549" y="776662"/>
                            <a:pt x="2161408" y="768677"/>
                          </a:cubicBezTo>
                          <a:cubicBezTo>
                            <a:pt x="1956881" y="833350"/>
                            <a:pt x="1883679" y="754784"/>
                            <a:pt x="1612419" y="768677"/>
                          </a:cubicBezTo>
                          <a:cubicBezTo>
                            <a:pt x="1341159" y="782570"/>
                            <a:pt x="1198178" y="716211"/>
                            <a:pt x="1083763" y="768677"/>
                          </a:cubicBezTo>
                          <a:cubicBezTo>
                            <a:pt x="969348" y="821143"/>
                            <a:pt x="809950" y="731774"/>
                            <a:pt x="616105" y="768677"/>
                          </a:cubicBezTo>
                          <a:cubicBezTo>
                            <a:pt x="422260" y="805580"/>
                            <a:pt x="288567" y="764541"/>
                            <a:pt x="128115" y="768677"/>
                          </a:cubicBezTo>
                          <a:cubicBezTo>
                            <a:pt x="45503" y="780678"/>
                            <a:pt x="-6130" y="724436"/>
                            <a:pt x="0" y="640562"/>
                          </a:cubicBezTo>
                          <a:cubicBezTo>
                            <a:pt x="-36047" y="490331"/>
                            <a:pt x="15562" y="285171"/>
                            <a:pt x="0" y="128115"/>
                          </a:cubicBezTo>
                          <a:close/>
                        </a:path>
                        <a:path w="2289523" h="768677" stroke="0" extrusionOk="0">
                          <a:moveTo>
                            <a:pt x="0" y="128115"/>
                          </a:moveTo>
                          <a:cubicBezTo>
                            <a:pt x="-11812" y="50073"/>
                            <a:pt x="49504" y="2948"/>
                            <a:pt x="128115" y="0"/>
                          </a:cubicBezTo>
                          <a:cubicBezTo>
                            <a:pt x="370254" y="-49761"/>
                            <a:pt x="541440" y="16639"/>
                            <a:pt x="677104" y="0"/>
                          </a:cubicBezTo>
                          <a:cubicBezTo>
                            <a:pt x="812768" y="-16639"/>
                            <a:pt x="1058298" y="38065"/>
                            <a:pt x="1165094" y="0"/>
                          </a:cubicBezTo>
                          <a:cubicBezTo>
                            <a:pt x="1271890" y="-38065"/>
                            <a:pt x="1426058" y="261"/>
                            <a:pt x="1632752" y="0"/>
                          </a:cubicBezTo>
                          <a:cubicBezTo>
                            <a:pt x="1839446" y="-261"/>
                            <a:pt x="1944835" y="18753"/>
                            <a:pt x="2161408" y="0"/>
                          </a:cubicBezTo>
                          <a:cubicBezTo>
                            <a:pt x="2238373" y="-12778"/>
                            <a:pt x="2269410" y="54279"/>
                            <a:pt x="2289523" y="128115"/>
                          </a:cubicBezTo>
                          <a:cubicBezTo>
                            <a:pt x="2340303" y="340807"/>
                            <a:pt x="2243925" y="458675"/>
                            <a:pt x="2289523" y="640562"/>
                          </a:cubicBezTo>
                          <a:cubicBezTo>
                            <a:pt x="2284812" y="719111"/>
                            <a:pt x="2231120" y="767467"/>
                            <a:pt x="2161408" y="768677"/>
                          </a:cubicBezTo>
                          <a:cubicBezTo>
                            <a:pt x="1967975" y="791824"/>
                            <a:pt x="1850555" y="741153"/>
                            <a:pt x="1693751" y="768677"/>
                          </a:cubicBezTo>
                          <a:cubicBezTo>
                            <a:pt x="1536947" y="796201"/>
                            <a:pt x="1391982" y="715345"/>
                            <a:pt x="1185427" y="768677"/>
                          </a:cubicBezTo>
                          <a:cubicBezTo>
                            <a:pt x="978872" y="822009"/>
                            <a:pt x="940074" y="740093"/>
                            <a:pt x="697437" y="768677"/>
                          </a:cubicBezTo>
                          <a:cubicBezTo>
                            <a:pt x="454800" y="797261"/>
                            <a:pt x="370867" y="715539"/>
                            <a:pt x="128115" y="768677"/>
                          </a:cubicBezTo>
                          <a:cubicBezTo>
                            <a:pt x="60705" y="764524"/>
                            <a:pt x="-6379" y="708852"/>
                            <a:pt x="0" y="640562"/>
                          </a:cubicBezTo>
                          <a:cubicBezTo>
                            <a:pt x="-59190" y="425762"/>
                            <a:pt x="47645" y="246353"/>
                            <a:pt x="0" y="12811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280F5AC-673E-B249-9A78-B117D9774C3F}"/>
                </a:ext>
              </a:extLst>
            </p:cNvPr>
            <p:cNvGrpSpPr/>
            <p:nvPr/>
          </p:nvGrpSpPr>
          <p:grpSpPr>
            <a:xfrm>
              <a:off x="4367745" y="3325803"/>
              <a:ext cx="2142282" cy="789655"/>
              <a:chOff x="5914762" y="3530394"/>
              <a:chExt cx="2142282" cy="789655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F5266501-71C7-B14B-AFED-A7E6F12CF1E2}"/>
                  </a:ext>
                </a:extLst>
              </p:cNvPr>
              <p:cNvSpPr/>
              <p:nvPr/>
            </p:nvSpPr>
            <p:spPr>
              <a:xfrm>
                <a:off x="7271523" y="3530394"/>
                <a:ext cx="734766" cy="768677"/>
              </a:xfrm>
              <a:prstGeom prst="roundRect">
                <a:avLst/>
              </a:prstGeom>
              <a:gradFill flip="none" rotWithShape="1">
                <a:gsLst>
                  <a:gs pos="0">
                    <a:srgbClr val="92D050">
                      <a:tint val="66000"/>
                      <a:satMod val="160000"/>
                    </a:srgbClr>
                  </a:gs>
                  <a:gs pos="50000">
                    <a:srgbClr val="92D050">
                      <a:tint val="44500"/>
                      <a:satMod val="160000"/>
                    </a:srgbClr>
                  </a:gs>
                  <a:gs pos="100000">
                    <a:srgbClr val="92D05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289523"/>
                          <a:gd name="connsiteY0" fmla="*/ 128115 h 768677"/>
                          <a:gd name="connsiteX1" fmla="*/ 128115 w 2289523"/>
                          <a:gd name="connsiteY1" fmla="*/ 0 h 768677"/>
                          <a:gd name="connsiteX2" fmla="*/ 656771 w 2289523"/>
                          <a:gd name="connsiteY2" fmla="*/ 0 h 768677"/>
                          <a:gd name="connsiteX3" fmla="*/ 1124429 w 2289523"/>
                          <a:gd name="connsiteY3" fmla="*/ 0 h 768677"/>
                          <a:gd name="connsiteX4" fmla="*/ 1673418 w 2289523"/>
                          <a:gd name="connsiteY4" fmla="*/ 0 h 768677"/>
                          <a:gd name="connsiteX5" fmla="*/ 2161408 w 2289523"/>
                          <a:gd name="connsiteY5" fmla="*/ 0 h 768677"/>
                          <a:gd name="connsiteX6" fmla="*/ 2289523 w 2289523"/>
                          <a:gd name="connsiteY6" fmla="*/ 128115 h 768677"/>
                          <a:gd name="connsiteX7" fmla="*/ 2289523 w 2289523"/>
                          <a:gd name="connsiteY7" fmla="*/ 640562 h 768677"/>
                          <a:gd name="connsiteX8" fmla="*/ 2161408 w 2289523"/>
                          <a:gd name="connsiteY8" fmla="*/ 768677 h 768677"/>
                          <a:gd name="connsiteX9" fmla="*/ 1612419 w 2289523"/>
                          <a:gd name="connsiteY9" fmla="*/ 768677 h 768677"/>
                          <a:gd name="connsiteX10" fmla="*/ 1083763 w 2289523"/>
                          <a:gd name="connsiteY10" fmla="*/ 768677 h 768677"/>
                          <a:gd name="connsiteX11" fmla="*/ 616105 w 2289523"/>
                          <a:gd name="connsiteY11" fmla="*/ 768677 h 768677"/>
                          <a:gd name="connsiteX12" fmla="*/ 128115 w 2289523"/>
                          <a:gd name="connsiteY12" fmla="*/ 768677 h 768677"/>
                          <a:gd name="connsiteX13" fmla="*/ 0 w 2289523"/>
                          <a:gd name="connsiteY13" fmla="*/ 640562 h 768677"/>
                          <a:gd name="connsiteX14" fmla="*/ 0 w 2289523"/>
                          <a:gd name="connsiteY14" fmla="*/ 128115 h 7686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289523" h="768677" fill="none" extrusionOk="0">
                            <a:moveTo>
                              <a:pt x="0" y="128115"/>
                            </a:moveTo>
                            <a:cubicBezTo>
                              <a:pt x="-5607" y="45929"/>
                              <a:pt x="57630" y="-3670"/>
                              <a:pt x="128115" y="0"/>
                            </a:cubicBezTo>
                            <a:cubicBezTo>
                              <a:pt x="320759" y="-44133"/>
                              <a:pt x="511352" y="63266"/>
                              <a:pt x="656771" y="0"/>
                            </a:cubicBezTo>
                            <a:cubicBezTo>
                              <a:pt x="802190" y="-63266"/>
                              <a:pt x="1011614" y="47640"/>
                              <a:pt x="1124429" y="0"/>
                            </a:cubicBezTo>
                            <a:cubicBezTo>
                              <a:pt x="1237244" y="-47640"/>
                              <a:pt x="1410201" y="49370"/>
                              <a:pt x="1673418" y="0"/>
                            </a:cubicBezTo>
                            <a:cubicBezTo>
                              <a:pt x="1936635" y="-49370"/>
                              <a:pt x="1941903" y="40522"/>
                              <a:pt x="2161408" y="0"/>
                            </a:cubicBezTo>
                            <a:cubicBezTo>
                              <a:pt x="2240141" y="15794"/>
                              <a:pt x="2278415" y="63217"/>
                              <a:pt x="2289523" y="128115"/>
                            </a:cubicBezTo>
                            <a:cubicBezTo>
                              <a:pt x="2300866" y="237200"/>
                              <a:pt x="2251015" y="502718"/>
                              <a:pt x="2289523" y="640562"/>
                            </a:cubicBezTo>
                            <a:cubicBezTo>
                              <a:pt x="2290850" y="707235"/>
                              <a:pt x="2239549" y="776662"/>
                              <a:pt x="2161408" y="768677"/>
                            </a:cubicBezTo>
                            <a:cubicBezTo>
                              <a:pt x="1956881" y="833350"/>
                              <a:pt x="1883679" y="754784"/>
                              <a:pt x="1612419" y="768677"/>
                            </a:cubicBezTo>
                            <a:cubicBezTo>
                              <a:pt x="1341159" y="782570"/>
                              <a:pt x="1198178" y="716211"/>
                              <a:pt x="1083763" y="768677"/>
                            </a:cubicBezTo>
                            <a:cubicBezTo>
                              <a:pt x="969348" y="821143"/>
                              <a:pt x="809950" y="731774"/>
                              <a:pt x="616105" y="768677"/>
                            </a:cubicBezTo>
                            <a:cubicBezTo>
                              <a:pt x="422260" y="805580"/>
                              <a:pt x="288567" y="764541"/>
                              <a:pt x="128115" y="768677"/>
                            </a:cubicBezTo>
                            <a:cubicBezTo>
                              <a:pt x="45503" y="780678"/>
                              <a:pt x="-6130" y="724436"/>
                              <a:pt x="0" y="640562"/>
                            </a:cubicBezTo>
                            <a:cubicBezTo>
                              <a:pt x="-36047" y="490331"/>
                              <a:pt x="15562" y="285171"/>
                              <a:pt x="0" y="128115"/>
                            </a:cubicBezTo>
                            <a:close/>
                          </a:path>
                          <a:path w="2289523" h="768677" stroke="0" extrusionOk="0">
                            <a:moveTo>
                              <a:pt x="0" y="128115"/>
                            </a:moveTo>
                            <a:cubicBezTo>
                              <a:pt x="-11812" y="50073"/>
                              <a:pt x="49504" y="2948"/>
                              <a:pt x="128115" y="0"/>
                            </a:cubicBezTo>
                            <a:cubicBezTo>
                              <a:pt x="370254" y="-49761"/>
                              <a:pt x="541440" y="16639"/>
                              <a:pt x="677104" y="0"/>
                            </a:cubicBezTo>
                            <a:cubicBezTo>
                              <a:pt x="812768" y="-16639"/>
                              <a:pt x="1058298" y="38065"/>
                              <a:pt x="1165094" y="0"/>
                            </a:cubicBezTo>
                            <a:cubicBezTo>
                              <a:pt x="1271890" y="-38065"/>
                              <a:pt x="1426058" y="261"/>
                              <a:pt x="1632752" y="0"/>
                            </a:cubicBezTo>
                            <a:cubicBezTo>
                              <a:pt x="1839446" y="-261"/>
                              <a:pt x="1944835" y="18753"/>
                              <a:pt x="2161408" y="0"/>
                            </a:cubicBezTo>
                            <a:cubicBezTo>
                              <a:pt x="2238373" y="-12778"/>
                              <a:pt x="2269410" y="54279"/>
                              <a:pt x="2289523" y="128115"/>
                            </a:cubicBezTo>
                            <a:cubicBezTo>
                              <a:pt x="2340303" y="340807"/>
                              <a:pt x="2243925" y="458675"/>
                              <a:pt x="2289523" y="640562"/>
                            </a:cubicBezTo>
                            <a:cubicBezTo>
                              <a:pt x="2284812" y="719111"/>
                              <a:pt x="2231120" y="767467"/>
                              <a:pt x="2161408" y="768677"/>
                            </a:cubicBezTo>
                            <a:cubicBezTo>
                              <a:pt x="1967975" y="791824"/>
                              <a:pt x="1850555" y="741153"/>
                              <a:pt x="1693751" y="768677"/>
                            </a:cubicBezTo>
                            <a:cubicBezTo>
                              <a:pt x="1536947" y="796201"/>
                              <a:pt x="1391982" y="715345"/>
                              <a:pt x="1185427" y="768677"/>
                            </a:cubicBezTo>
                            <a:cubicBezTo>
                              <a:pt x="978872" y="822009"/>
                              <a:pt x="940074" y="740093"/>
                              <a:pt x="697437" y="768677"/>
                            </a:cubicBezTo>
                            <a:cubicBezTo>
                              <a:pt x="454800" y="797261"/>
                              <a:pt x="370867" y="715539"/>
                              <a:pt x="128115" y="768677"/>
                            </a:cubicBezTo>
                            <a:cubicBezTo>
                              <a:pt x="60705" y="764524"/>
                              <a:pt x="-6379" y="708852"/>
                              <a:pt x="0" y="640562"/>
                            </a:cubicBezTo>
                            <a:cubicBezTo>
                              <a:pt x="-59190" y="425762"/>
                              <a:pt x="47645" y="246353"/>
                              <a:pt x="0" y="128115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" name="Up Arrow 23">
                <a:extLst>
                  <a:ext uri="{FF2B5EF4-FFF2-40B4-BE49-F238E27FC236}">
                    <a16:creationId xmlns:a16="http://schemas.microsoft.com/office/drawing/2014/main" id="{7AC15B50-6BA3-7A43-B2F9-BB81682B6A82}"/>
                  </a:ext>
                </a:extLst>
              </p:cNvPr>
              <p:cNvSpPr/>
              <p:nvPr/>
            </p:nvSpPr>
            <p:spPr>
              <a:xfrm rot="5400000">
                <a:off x="6129535" y="3315622"/>
                <a:ext cx="789654" cy="1219199"/>
              </a:xfrm>
              <a:custGeom>
                <a:avLst/>
                <a:gdLst>
                  <a:gd name="connsiteX0" fmla="*/ 0 w 574901"/>
                  <a:gd name="connsiteY0" fmla="*/ 304887 h 859367"/>
                  <a:gd name="connsiteX1" fmla="*/ 287451 w 574901"/>
                  <a:gd name="connsiteY1" fmla="*/ 0 h 859367"/>
                  <a:gd name="connsiteX2" fmla="*/ 574901 w 574901"/>
                  <a:gd name="connsiteY2" fmla="*/ 304887 h 859367"/>
                  <a:gd name="connsiteX3" fmla="*/ 431176 w 574901"/>
                  <a:gd name="connsiteY3" fmla="*/ 304887 h 859367"/>
                  <a:gd name="connsiteX4" fmla="*/ 431176 w 574901"/>
                  <a:gd name="connsiteY4" fmla="*/ 859367 h 859367"/>
                  <a:gd name="connsiteX5" fmla="*/ 143725 w 574901"/>
                  <a:gd name="connsiteY5" fmla="*/ 859367 h 859367"/>
                  <a:gd name="connsiteX6" fmla="*/ 143725 w 574901"/>
                  <a:gd name="connsiteY6" fmla="*/ 304887 h 859367"/>
                  <a:gd name="connsiteX7" fmla="*/ 0 w 574901"/>
                  <a:gd name="connsiteY7" fmla="*/ 304887 h 85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4901" h="859367" fill="none" extrusionOk="0">
                    <a:moveTo>
                      <a:pt x="0" y="304887"/>
                    </a:moveTo>
                    <a:cubicBezTo>
                      <a:pt x="124923" y="149101"/>
                      <a:pt x="215700" y="50023"/>
                      <a:pt x="287451" y="0"/>
                    </a:cubicBezTo>
                    <a:cubicBezTo>
                      <a:pt x="401122" y="140120"/>
                      <a:pt x="504444" y="201360"/>
                      <a:pt x="574901" y="304887"/>
                    </a:cubicBezTo>
                    <a:cubicBezTo>
                      <a:pt x="519292" y="300230"/>
                      <a:pt x="492545" y="305568"/>
                      <a:pt x="431176" y="304887"/>
                    </a:cubicBezTo>
                    <a:cubicBezTo>
                      <a:pt x="438652" y="580577"/>
                      <a:pt x="425747" y="668755"/>
                      <a:pt x="431176" y="859367"/>
                    </a:cubicBezTo>
                    <a:cubicBezTo>
                      <a:pt x="312850" y="870889"/>
                      <a:pt x="244749" y="868322"/>
                      <a:pt x="143725" y="859367"/>
                    </a:cubicBezTo>
                    <a:cubicBezTo>
                      <a:pt x="121940" y="730310"/>
                      <a:pt x="125002" y="438604"/>
                      <a:pt x="143725" y="304887"/>
                    </a:cubicBezTo>
                    <a:cubicBezTo>
                      <a:pt x="103168" y="308667"/>
                      <a:pt x="47400" y="307634"/>
                      <a:pt x="0" y="304887"/>
                    </a:cubicBezTo>
                    <a:close/>
                  </a:path>
                  <a:path w="574901" h="859367" stroke="0" extrusionOk="0">
                    <a:moveTo>
                      <a:pt x="0" y="304887"/>
                    </a:moveTo>
                    <a:cubicBezTo>
                      <a:pt x="126637" y="193748"/>
                      <a:pt x="200632" y="81977"/>
                      <a:pt x="287451" y="0"/>
                    </a:cubicBezTo>
                    <a:cubicBezTo>
                      <a:pt x="379184" y="109529"/>
                      <a:pt x="486434" y="195016"/>
                      <a:pt x="574901" y="304887"/>
                    </a:cubicBezTo>
                    <a:cubicBezTo>
                      <a:pt x="537683" y="298097"/>
                      <a:pt x="463495" y="300626"/>
                      <a:pt x="431176" y="304887"/>
                    </a:cubicBezTo>
                    <a:cubicBezTo>
                      <a:pt x="433529" y="424236"/>
                      <a:pt x="447213" y="657680"/>
                      <a:pt x="431176" y="859367"/>
                    </a:cubicBezTo>
                    <a:cubicBezTo>
                      <a:pt x="293861" y="851896"/>
                      <a:pt x="230519" y="851266"/>
                      <a:pt x="143725" y="859367"/>
                    </a:cubicBezTo>
                    <a:cubicBezTo>
                      <a:pt x="157746" y="694576"/>
                      <a:pt x="135284" y="505319"/>
                      <a:pt x="143725" y="304887"/>
                    </a:cubicBezTo>
                    <a:cubicBezTo>
                      <a:pt x="99107" y="303096"/>
                      <a:pt x="57512" y="310012"/>
                      <a:pt x="0" y="304887"/>
                    </a:cubicBezTo>
                    <a:close/>
                  </a:path>
                </a:pathLst>
              </a:custGeom>
              <a:solidFill>
                <a:srgbClr val="00B0F0"/>
              </a:solidFill>
              <a:ln w="28575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upArrow">
                        <a:avLst>
                          <a:gd name="adj1" fmla="val 50000"/>
                          <a:gd name="adj2" fmla="val 53033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CB5A6662-0AF5-D544-970B-5F705E8AFD20}"/>
                      </a:ext>
                    </a:extLst>
                  </p:cNvPr>
                  <p:cNvSpPr/>
                  <p:nvPr/>
                </p:nvSpPr>
                <p:spPr>
                  <a:xfrm>
                    <a:off x="7144903" y="3580248"/>
                    <a:ext cx="912141" cy="63411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err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CB5A6662-0AF5-D544-970B-5F705E8AFD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4903" y="3580248"/>
                    <a:ext cx="912141" cy="63411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5882" b="-216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D98511F7-FFB6-A145-9A7D-627FD784B942}"/>
                    </a:ext>
                  </a:extLst>
                </p:cNvPr>
                <p:cNvSpPr/>
                <p:nvPr/>
              </p:nvSpPr>
              <p:spPr>
                <a:xfrm>
                  <a:off x="5597886" y="1213845"/>
                  <a:ext cx="919964" cy="6341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D98511F7-FFB6-A145-9A7D-627FD784B9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7886" y="1213845"/>
                  <a:ext cx="919964" cy="634119"/>
                </a:xfrm>
                <a:prstGeom prst="rect">
                  <a:avLst/>
                </a:prstGeom>
                <a:blipFill>
                  <a:blip r:embed="rId4"/>
                  <a:stretch>
                    <a:fillRect l="-5882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ounded Rectangle 49">
              <a:extLst>
                <a:ext uri="{FF2B5EF4-FFF2-40B4-BE49-F238E27FC236}">
                  <a16:creationId xmlns:a16="http://schemas.microsoft.com/office/drawing/2014/main" id="{2D30A48E-DE07-3444-931B-AA1D1D92A1DF}"/>
                </a:ext>
              </a:extLst>
            </p:cNvPr>
            <p:cNvSpPr/>
            <p:nvPr/>
          </p:nvSpPr>
          <p:spPr>
            <a:xfrm>
              <a:off x="792992" y="3333094"/>
              <a:ext cx="760048" cy="789655"/>
            </a:xfrm>
            <a:custGeom>
              <a:avLst/>
              <a:gdLst>
                <a:gd name="connsiteX0" fmla="*/ 0 w 535729"/>
                <a:gd name="connsiteY0" fmla="*/ 92226 h 574902"/>
                <a:gd name="connsiteX1" fmla="*/ 89289 w 535729"/>
                <a:gd name="connsiteY1" fmla="*/ 0 h 574902"/>
                <a:gd name="connsiteX2" fmla="*/ 446439 w 535729"/>
                <a:gd name="connsiteY2" fmla="*/ 0 h 574902"/>
                <a:gd name="connsiteX3" fmla="*/ 535729 w 535729"/>
                <a:gd name="connsiteY3" fmla="*/ 92226 h 574902"/>
                <a:gd name="connsiteX4" fmla="*/ 535729 w 535729"/>
                <a:gd name="connsiteY4" fmla="*/ 482675 h 574902"/>
                <a:gd name="connsiteX5" fmla="*/ 446439 w 535729"/>
                <a:gd name="connsiteY5" fmla="*/ 574902 h 574902"/>
                <a:gd name="connsiteX6" fmla="*/ 89289 w 535729"/>
                <a:gd name="connsiteY6" fmla="*/ 574902 h 574902"/>
                <a:gd name="connsiteX7" fmla="*/ 0 w 535729"/>
                <a:gd name="connsiteY7" fmla="*/ 482675 h 574902"/>
                <a:gd name="connsiteX8" fmla="*/ 0 w 535729"/>
                <a:gd name="connsiteY8" fmla="*/ 92226 h 574902"/>
                <a:gd name="connsiteX0" fmla="*/ 0 w 535729"/>
                <a:gd name="connsiteY0" fmla="*/ 92226 h 574902"/>
                <a:gd name="connsiteX1" fmla="*/ 89289 w 535729"/>
                <a:gd name="connsiteY1" fmla="*/ 0 h 574902"/>
                <a:gd name="connsiteX2" fmla="*/ 446439 w 535729"/>
                <a:gd name="connsiteY2" fmla="*/ 0 h 574902"/>
                <a:gd name="connsiteX3" fmla="*/ 535729 w 535729"/>
                <a:gd name="connsiteY3" fmla="*/ 92226 h 574902"/>
                <a:gd name="connsiteX4" fmla="*/ 535729 w 535729"/>
                <a:gd name="connsiteY4" fmla="*/ 482675 h 574902"/>
                <a:gd name="connsiteX5" fmla="*/ 446439 w 535729"/>
                <a:gd name="connsiteY5" fmla="*/ 574902 h 574902"/>
                <a:gd name="connsiteX6" fmla="*/ 89289 w 535729"/>
                <a:gd name="connsiteY6" fmla="*/ 574902 h 574902"/>
                <a:gd name="connsiteX7" fmla="*/ 0 w 535729"/>
                <a:gd name="connsiteY7" fmla="*/ 482675 h 574902"/>
                <a:gd name="connsiteX8" fmla="*/ 0 w 535729"/>
                <a:gd name="connsiteY8" fmla="*/ 92226 h 57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5729" h="574902" fill="none" extrusionOk="0">
                  <a:moveTo>
                    <a:pt x="0" y="92226"/>
                  </a:moveTo>
                  <a:cubicBezTo>
                    <a:pt x="4824" y="37891"/>
                    <a:pt x="47623" y="-5022"/>
                    <a:pt x="89289" y="0"/>
                  </a:cubicBezTo>
                  <a:cubicBezTo>
                    <a:pt x="250659" y="-9870"/>
                    <a:pt x="291111" y="-16368"/>
                    <a:pt x="446439" y="0"/>
                  </a:cubicBezTo>
                  <a:cubicBezTo>
                    <a:pt x="503483" y="-3561"/>
                    <a:pt x="547889" y="43037"/>
                    <a:pt x="535729" y="92226"/>
                  </a:cubicBezTo>
                  <a:cubicBezTo>
                    <a:pt x="521305" y="175406"/>
                    <a:pt x="533357" y="281767"/>
                    <a:pt x="535729" y="482675"/>
                  </a:cubicBezTo>
                  <a:cubicBezTo>
                    <a:pt x="533378" y="542339"/>
                    <a:pt x="493697" y="569672"/>
                    <a:pt x="446439" y="574902"/>
                  </a:cubicBezTo>
                  <a:cubicBezTo>
                    <a:pt x="301465" y="580234"/>
                    <a:pt x="239680" y="574759"/>
                    <a:pt x="89289" y="574902"/>
                  </a:cubicBezTo>
                  <a:cubicBezTo>
                    <a:pt x="28834" y="578773"/>
                    <a:pt x="13983" y="535980"/>
                    <a:pt x="0" y="482675"/>
                  </a:cubicBezTo>
                  <a:cubicBezTo>
                    <a:pt x="-217" y="366135"/>
                    <a:pt x="-18388" y="184212"/>
                    <a:pt x="0" y="92226"/>
                  </a:cubicBezTo>
                  <a:close/>
                </a:path>
                <a:path w="535729" h="574902" stroke="0" extrusionOk="0">
                  <a:moveTo>
                    <a:pt x="0" y="92226"/>
                  </a:moveTo>
                  <a:cubicBezTo>
                    <a:pt x="4073" y="38758"/>
                    <a:pt x="34868" y="6452"/>
                    <a:pt x="89289" y="0"/>
                  </a:cubicBezTo>
                  <a:cubicBezTo>
                    <a:pt x="236838" y="-20744"/>
                    <a:pt x="302695" y="-14360"/>
                    <a:pt x="446439" y="0"/>
                  </a:cubicBezTo>
                  <a:cubicBezTo>
                    <a:pt x="508424" y="-573"/>
                    <a:pt x="544161" y="35830"/>
                    <a:pt x="535729" y="92226"/>
                  </a:cubicBezTo>
                  <a:cubicBezTo>
                    <a:pt x="545224" y="252953"/>
                    <a:pt x="547877" y="337855"/>
                    <a:pt x="535729" y="482675"/>
                  </a:cubicBezTo>
                  <a:cubicBezTo>
                    <a:pt x="526626" y="527599"/>
                    <a:pt x="486433" y="573979"/>
                    <a:pt x="446439" y="574902"/>
                  </a:cubicBezTo>
                  <a:cubicBezTo>
                    <a:pt x="306424" y="584309"/>
                    <a:pt x="237935" y="577785"/>
                    <a:pt x="89289" y="574902"/>
                  </a:cubicBezTo>
                  <a:cubicBezTo>
                    <a:pt x="52248" y="572513"/>
                    <a:pt x="-6064" y="518224"/>
                    <a:pt x="0" y="482675"/>
                  </a:cubicBezTo>
                  <a:cubicBezTo>
                    <a:pt x="-28220" y="395980"/>
                    <a:pt x="-9403" y="251648"/>
                    <a:pt x="0" y="92226"/>
                  </a:cubicBezTo>
                  <a:close/>
                </a:path>
                <a:path w="535729" h="574902" fill="none" stroke="0" extrusionOk="0">
                  <a:moveTo>
                    <a:pt x="0" y="92226"/>
                  </a:moveTo>
                  <a:cubicBezTo>
                    <a:pt x="-660" y="42912"/>
                    <a:pt x="52691" y="5339"/>
                    <a:pt x="89289" y="0"/>
                  </a:cubicBezTo>
                  <a:cubicBezTo>
                    <a:pt x="256915" y="-2967"/>
                    <a:pt x="288706" y="-14823"/>
                    <a:pt x="446439" y="0"/>
                  </a:cubicBezTo>
                  <a:cubicBezTo>
                    <a:pt x="509175" y="200"/>
                    <a:pt x="538671" y="44468"/>
                    <a:pt x="535729" y="92226"/>
                  </a:cubicBezTo>
                  <a:cubicBezTo>
                    <a:pt x="531278" y="174484"/>
                    <a:pt x="512471" y="269066"/>
                    <a:pt x="535729" y="482675"/>
                  </a:cubicBezTo>
                  <a:cubicBezTo>
                    <a:pt x="531461" y="540916"/>
                    <a:pt x="489774" y="571489"/>
                    <a:pt x="446439" y="574902"/>
                  </a:cubicBezTo>
                  <a:cubicBezTo>
                    <a:pt x="286429" y="592327"/>
                    <a:pt x="230117" y="570162"/>
                    <a:pt x="89289" y="574902"/>
                  </a:cubicBezTo>
                  <a:cubicBezTo>
                    <a:pt x="25741" y="578865"/>
                    <a:pt x="5516" y="533185"/>
                    <a:pt x="0" y="482675"/>
                  </a:cubicBezTo>
                  <a:cubicBezTo>
                    <a:pt x="-893" y="366415"/>
                    <a:pt x="-18828" y="180136"/>
                    <a:pt x="0" y="92226"/>
                  </a:cubicBezTo>
                  <a:close/>
                </a:path>
              </a:pathLst>
            </a:custGeom>
            <a:solidFill>
              <a:srgbClr val="FF7E79"/>
            </a:solidFill>
            <a:ln>
              <a:extLst>
                <a:ext uri="{C807C97D-BFC1-408E-A445-0C87EB9F89A2}">
                  <ask:lineSketchStyleProps xmlns:ask="http://schemas.microsoft.com/office/drawing/2018/sketchyshapes" sd="3040420036">
                    <a:custGeom>
                      <a:avLst/>
                      <a:gdLst>
                        <a:gd name="connsiteX0" fmla="*/ 0 w 760048"/>
                        <a:gd name="connsiteY0" fmla="*/ 126677 h 789655"/>
                        <a:gd name="connsiteX1" fmla="*/ 126677 w 760048"/>
                        <a:gd name="connsiteY1" fmla="*/ 0 h 789655"/>
                        <a:gd name="connsiteX2" fmla="*/ 633371 w 760048"/>
                        <a:gd name="connsiteY2" fmla="*/ 0 h 789655"/>
                        <a:gd name="connsiteX3" fmla="*/ 760048 w 760048"/>
                        <a:gd name="connsiteY3" fmla="*/ 126677 h 789655"/>
                        <a:gd name="connsiteX4" fmla="*/ 760048 w 760048"/>
                        <a:gd name="connsiteY4" fmla="*/ 662978 h 789655"/>
                        <a:gd name="connsiteX5" fmla="*/ 633371 w 760048"/>
                        <a:gd name="connsiteY5" fmla="*/ 789655 h 789655"/>
                        <a:gd name="connsiteX6" fmla="*/ 126677 w 760048"/>
                        <a:gd name="connsiteY6" fmla="*/ 789655 h 789655"/>
                        <a:gd name="connsiteX7" fmla="*/ 0 w 760048"/>
                        <a:gd name="connsiteY7" fmla="*/ 662978 h 789655"/>
                        <a:gd name="connsiteX8" fmla="*/ 0 w 760048"/>
                        <a:gd name="connsiteY8" fmla="*/ 126677 h 7896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60048" h="789655" fill="none" extrusionOk="0">
                          <a:moveTo>
                            <a:pt x="0" y="126677"/>
                          </a:moveTo>
                          <a:cubicBezTo>
                            <a:pt x="4715" y="51179"/>
                            <a:pt x="71547" y="-2478"/>
                            <a:pt x="126677" y="0"/>
                          </a:cubicBezTo>
                          <a:cubicBezTo>
                            <a:pt x="352136" y="-9602"/>
                            <a:pt x="411588" y="-22252"/>
                            <a:pt x="633371" y="0"/>
                          </a:cubicBezTo>
                          <a:cubicBezTo>
                            <a:pt x="706544" y="-965"/>
                            <a:pt x="766276" y="57965"/>
                            <a:pt x="760048" y="126677"/>
                          </a:cubicBezTo>
                          <a:cubicBezTo>
                            <a:pt x="755127" y="250284"/>
                            <a:pt x="750563" y="396803"/>
                            <a:pt x="760048" y="662978"/>
                          </a:cubicBezTo>
                          <a:cubicBezTo>
                            <a:pt x="753762" y="745444"/>
                            <a:pt x="702140" y="788606"/>
                            <a:pt x="633371" y="789655"/>
                          </a:cubicBezTo>
                          <a:cubicBezTo>
                            <a:pt x="418129" y="804357"/>
                            <a:pt x="345181" y="779559"/>
                            <a:pt x="126677" y="789655"/>
                          </a:cubicBezTo>
                          <a:cubicBezTo>
                            <a:pt x="45924" y="799242"/>
                            <a:pt x="1830" y="733880"/>
                            <a:pt x="0" y="662978"/>
                          </a:cubicBezTo>
                          <a:cubicBezTo>
                            <a:pt x="11" y="495760"/>
                            <a:pt x="-11275" y="245945"/>
                            <a:pt x="0" y="126677"/>
                          </a:cubicBezTo>
                          <a:close/>
                        </a:path>
                        <a:path w="760048" h="789655" stroke="0" extrusionOk="0">
                          <a:moveTo>
                            <a:pt x="0" y="126677"/>
                          </a:moveTo>
                          <a:cubicBezTo>
                            <a:pt x="-4868" y="63623"/>
                            <a:pt x="61291" y="14458"/>
                            <a:pt x="126677" y="0"/>
                          </a:cubicBezTo>
                          <a:cubicBezTo>
                            <a:pt x="340912" y="-15803"/>
                            <a:pt x="420215" y="-22757"/>
                            <a:pt x="633371" y="0"/>
                          </a:cubicBezTo>
                          <a:cubicBezTo>
                            <a:pt x="717101" y="9246"/>
                            <a:pt x="768982" y="53621"/>
                            <a:pt x="760048" y="126677"/>
                          </a:cubicBezTo>
                          <a:cubicBezTo>
                            <a:pt x="766222" y="354854"/>
                            <a:pt x="781818" y="456425"/>
                            <a:pt x="760048" y="662978"/>
                          </a:cubicBezTo>
                          <a:cubicBezTo>
                            <a:pt x="746130" y="725764"/>
                            <a:pt x="693143" y="797914"/>
                            <a:pt x="633371" y="789655"/>
                          </a:cubicBezTo>
                          <a:cubicBezTo>
                            <a:pt x="420700" y="795329"/>
                            <a:pt x="340535" y="797117"/>
                            <a:pt x="126677" y="789655"/>
                          </a:cubicBezTo>
                          <a:cubicBezTo>
                            <a:pt x="61507" y="791637"/>
                            <a:pt x="-257" y="720518"/>
                            <a:pt x="0" y="662978"/>
                          </a:cubicBezTo>
                          <a:cubicBezTo>
                            <a:pt x="1163" y="547299"/>
                            <a:pt x="2834" y="370417"/>
                            <a:pt x="0" y="126677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D07C507-8B15-664F-83E4-8E337AFE4233}"/>
                </a:ext>
              </a:extLst>
            </p:cNvPr>
            <p:cNvCxnSpPr>
              <a:cxnSpLocks/>
              <a:stCxn id="49" idx="8"/>
              <a:endCxn id="52" idx="0"/>
            </p:cNvCxnSpPr>
            <p:nvPr/>
          </p:nvCxnSpPr>
          <p:spPr>
            <a:xfrm>
              <a:off x="1553040" y="3738450"/>
              <a:ext cx="682768" cy="11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40389B7-4B12-9046-A7EE-38BF297DF500}"/>
                </a:ext>
              </a:extLst>
            </p:cNvPr>
            <p:cNvGrpSpPr/>
            <p:nvPr/>
          </p:nvGrpSpPr>
          <p:grpSpPr>
            <a:xfrm>
              <a:off x="2235808" y="2398223"/>
              <a:ext cx="1857575" cy="2680685"/>
              <a:chOff x="6848622" y="2226464"/>
              <a:chExt cx="1857575" cy="2680685"/>
            </a:xfrm>
          </p:grpSpPr>
          <p:sp>
            <p:nvSpPr>
              <p:cNvPr id="52" name="Trapezoid 51">
                <a:extLst>
                  <a:ext uri="{FF2B5EF4-FFF2-40B4-BE49-F238E27FC236}">
                    <a16:creationId xmlns:a16="http://schemas.microsoft.com/office/drawing/2014/main" id="{119F8F0A-E41B-914B-9E61-746A7BFBE340}"/>
                  </a:ext>
                </a:extLst>
              </p:cNvPr>
              <p:cNvSpPr/>
              <p:nvPr/>
            </p:nvSpPr>
            <p:spPr>
              <a:xfrm rot="16200000" flipH="1">
                <a:off x="6437067" y="2638019"/>
                <a:ext cx="2680685" cy="1857575"/>
              </a:xfrm>
              <a:prstGeom prst="trapezoid">
                <a:avLst>
                  <a:gd name="adj" fmla="val 40504"/>
                </a:avLst>
              </a:prstGeom>
              <a:gradFill flip="none" rotWithShape="1">
                <a:gsLst>
                  <a:gs pos="0">
                    <a:srgbClr val="92D050">
                      <a:tint val="66000"/>
                      <a:satMod val="160000"/>
                    </a:srgbClr>
                  </a:gs>
                  <a:gs pos="50000">
                    <a:srgbClr val="92D050">
                      <a:tint val="44500"/>
                      <a:satMod val="160000"/>
                    </a:srgbClr>
                  </a:gs>
                  <a:gs pos="100000">
                    <a:srgbClr val="92D05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680685"/>
                          <a:gd name="connsiteY0" fmla="*/ 446790 h 4153620"/>
                          <a:gd name="connsiteX1" fmla="*/ 446790 w 2680685"/>
                          <a:gd name="connsiteY1" fmla="*/ 0 h 4153620"/>
                          <a:gd name="connsiteX2" fmla="*/ 1042492 w 2680685"/>
                          <a:gd name="connsiteY2" fmla="*/ 0 h 4153620"/>
                          <a:gd name="connsiteX3" fmla="*/ 1602451 w 2680685"/>
                          <a:gd name="connsiteY3" fmla="*/ 0 h 4153620"/>
                          <a:gd name="connsiteX4" fmla="*/ 2233895 w 2680685"/>
                          <a:gd name="connsiteY4" fmla="*/ 0 h 4153620"/>
                          <a:gd name="connsiteX5" fmla="*/ 2680685 w 2680685"/>
                          <a:gd name="connsiteY5" fmla="*/ 446790 h 4153620"/>
                          <a:gd name="connsiteX6" fmla="*/ 2680685 w 2680685"/>
                          <a:gd name="connsiteY6" fmla="*/ 1055331 h 4153620"/>
                          <a:gd name="connsiteX7" fmla="*/ 2680685 w 2680685"/>
                          <a:gd name="connsiteY7" fmla="*/ 1631271 h 4153620"/>
                          <a:gd name="connsiteX8" fmla="*/ 2680685 w 2680685"/>
                          <a:gd name="connsiteY8" fmla="*/ 2109410 h 4153620"/>
                          <a:gd name="connsiteX9" fmla="*/ 2680685 w 2680685"/>
                          <a:gd name="connsiteY9" fmla="*/ 2554949 h 4153620"/>
                          <a:gd name="connsiteX10" fmla="*/ 2680685 w 2680685"/>
                          <a:gd name="connsiteY10" fmla="*/ 3033088 h 4153620"/>
                          <a:gd name="connsiteX11" fmla="*/ 2680685 w 2680685"/>
                          <a:gd name="connsiteY11" fmla="*/ 3706830 h 4153620"/>
                          <a:gd name="connsiteX12" fmla="*/ 2233895 w 2680685"/>
                          <a:gd name="connsiteY12" fmla="*/ 4153620 h 4153620"/>
                          <a:gd name="connsiteX13" fmla="*/ 1673935 w 2680685"/>
                          <a:gd name="connsiteY13" fmla="*/ 4153620 h 4153620"/>
                          <a:gd name="connsiteX14" fmla="*/ 1096105 w 2680685"/>
                          <a:gd name="connsiteY14" fmla="*/ 4153620 h 4153620"/>
                          <a:gd name="connsiteX15" fmla="*/ 446790 w 2680685"/>
                          <a:gd name="connsiteY15" fmla="*/ 4153620 h 4153620"/>
                          <a:gd name="connsiteX16" fmla="*/ 0 w 2680685"/>
                          <a:gd name="connsiteY16" fmla="*/ 3706830 h 4153620"/>
                          <a:gd name="connsiteX17" fmla="*/ 0 w 2680685"/>
                          <a:gd name="connsiteY17" fmla="*/ 3098289 h 4153620"/>
                          <a:gd name="connsiteX18" fmla="*/ 0 w 2680685"/>
                          <a:gd name="connsiteY18" fmla="*/ 2489748 h 4153620"/>
                          <a:gd name="connsiteX19" fmla="*/ 0 w 2680685"/>
                          <a:gd name="connsiteY19" fmla="*/ 1913808 h 4153620"/>
                          <a:gd name="connsiteX20" fmla="*/ 0 w 2680685"/>
                          <a:gd name="connsiteY20" fmla="*/ 1403068 h 4153620"/>
                          <a:gd name="connsiteX21" fmla="*/ 0 w 2680685"/>
                          <a:gd name="connsiteY21" fmla="*/ 446790 h 415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</a:cxnLst>
                        <a:rect l="l" t="t" r="r" b="b"/>
                        <a:pathLst>
                          <a:path w="2680685" h="4153620" fill="none" extrusionOk="0">
                            <a:moveTo>
                              <a:pt x="0" y="446790"/>
                            </a:moveTo>
                            <a:cubicBezTo>
                              <a:pt x="-48164" y="197309"/>
                              <a:pt x="213437" y="11538"/>
                              <a:pt x="446790" y="0"/>
                            </a:cubicBezTo>
                            <a:cubicBezTo>
                              <a:pt x="667860" y="-5191"/>
                              <a:pt x="903994" y="4342"/>
                              <a:pt x="1042492" y="0"/>
                            </a:cubicBezTo>
                            <a:cubicBezTo>
                              <a:pt x="1180990" y="-4342"/>
                              <a:pt x="1403600" y="29419"/>
                              <a:pt x="1602451" y="0"/>
                            </a:cubicBezTo>
                            <a:cubicBezTo>
                              <a:pt x="1801302" y="-29419"/>
                              <a:pt x="2016171" y="54800"/>
                              <a:pt x="2233895" y="0"/>
                            </a:cubicBezTo>
                            <a:cubicBezTo>
                              <a:pt x="2513786" y="-7268"/>
                              <a:pt x="2695007" y="211834"/>
                              <a:pt x="2680685" y="446790"/>
                            </a:cubicBezTo>
                            <a:cubicBezTo>
                              <a:pt x="2694297" y="594041"/>
                              <a:pt x="2655316" y="818185"/>
                              <a:pt x="2680685" y="1055331"/>
                            </a:cubicBezTo>
                            <a:cubicBezTo>
                              <a:pt x="2706054" y="1292477"/>
                              <a:pt x="2633522" y="1405885"/>
                              <a:pt x="2680685" y="1631271"/>
                            </a:cubicBezTo>
                            <a:cubicBezTo>
                              <a:pt x="2727848" y="1856657"/>
                              <a:pt x="2665858" y="1951482"/>
                              <a:pt x="2680685" y="2109410"/>
                            </a:cubicBezTo>
                            <a:cubicBezTo>
                              <a:pt x="2695512" y="2267338"/>
                              <a:pt x="2637632" y="2389465"/>
                              <a:pt x="2680685" y="2554949"/>
                            </a:cubicBezTo>
                            <a:cubicBezTo>
                              <a:pt x="2723738" y="2720433"/>
                              <a:pt x="2625677" y="2797132"/>
                              <a:pt x="2680685" y="3033088"/>
                            </a:cubicBezTo>
                            <a:cubicBezTo>
                              <a:pt x="2735693" y="3269044"/>
                              <a:pt x="2674347" y="3480370"/>
                              <a:pt x="2680685" y="3706830"/>
                            </a:cubicBezTo>
                            <a:cubicBezTo>
                              <a:pt x="2719125" y="3943411"/>
                              <a:pt x="2473051" y="4206261"/>
                              <a:pt x="2233895" y="4153620"/>
                            </a:cubicBezTo>
                            <a:cubicBezTo>
                              <a:pt x="2040723" y="4216831"/>
                              <a:pt x="1902006" y="4122484"/>
                              <a:pt x="1673935" y="4153620"/>
                            </a:cubicBezTo>
                            <a:cubicBezTo>
                              <a:pt x="1445864" y="4184756"/>
                              <a:pt x="1232174" y="4123916"/>
                              <a:pt x="1096105" y="4153620"/>
                            </a:cubicBezTo>
                            <a:cubicBezTo>
                              <a:pt x="960036" y="4183324"/>
                              <a:pt x="706774" y="4147493"/>
                              <a:pt x="446790" y="4153620"/>
                            </a:cubicBezTo>
                            <a:cubicBezTo>
                              <a:pt x="165832" y="4187573"/>
                              <a:pt x="44405" y="3963551"/>
                              <a:pt x="0" y="3706830"/>
                            </a:cubicBezTo>
                            <a:cubicBezTo>
                              <a:pt x="-33623" y="3544321"/>
                              <a:pt x="62298" y="3233525"/>
                              <a:pt x="0" y="3098289"/>
                            </a:cubicBezTo>
                            <a:cubicBezTo>
                              <a:pt x="-62298" y="2963053"/>
                              <a:pt x="37754" y="2684216"/>
                              <a:pt x="0" y="2489748"/>
                            </a:cubicBezTo>
                            <a:cubicBezTo>
                              <a:pt x="-37754" y="2295280"/>
                              <a:pt x="58509" y="2052019"/>
                              <a:pt x="0" y="1913808"/>
                            </a:cubicBezTo>
                            <a:cubicBezTo>
                              <a:pt x="-58509" y="1775597"/>
                              <a:pt x="11319" y="1558041"/>
                              <a:pt x="0" y="1403068"/>
                            </a:cubicBezTo>
                            <a:cubicBezTo>
                              <a:pt x="-11319" y="1248095"/>
                              <a:pt x="55419" y="807675"/>
                              <a:pt x="0" y="446790"/>
                            </a:cubicBezTo>
                            <a:close/>
                          </a:path>
                          <a:path w="2680685" h="4153620" stroke="0" extrusionOk="0">
                            <a:moveTo>
                              <a:pt x="0" y="446790"/>
                            </a:moveTo>
                            <a:cubicBezTo>
                              <a:pt x="-27809" y="182882"/>
                              <a:pt x="133171" y="25095"/>
                              <a:pt x="446790" y="0"/>
                            </a:cubicBezTo>
                            <a:cubicBezTo>
                              <a:pt x="658381" y="-27124"/>
                              <a:pt x="906933" y="57719"/>
                              <a:pt x="1078234" y="0"/>
                            </a:cubicBezTo>
                            <a:cubicBezTo>
                              <a:pt x="1249535" y="-57719"/>
                              <a:pt x="1441170" y="16293"/>
                              <a:pt x="1656064" y="0"/>
                            </a:cubicBezTo>
                            <a:cubicBezTo>
                              <a:pt x="1870958" y="-16293"/>
                              <a:pt x="2060424" y="5569"/>
                              <a:pt x="2233895" y="0"/>
                            </a:cubicBezTo>
                            <a:cubicBezTo>
                              <a:pt x="2463276" y="-55962"/>
                              <a:pt x="2694598" y="148551"/>
                              <a:pt x="2680685" y="446790"/>
                            </a:cubicBezTo>
                            <a:cubicBezTo>
                              <a:pt x="2714983" y="682334"/>
                              <a:pt x="2666869" y="781818"/>
                              <a:pt x="2680685" y="924929"/>
                            </a:cubicBezTo>
                            <a:cubicBezTo>
                              <a:pt x="2694501" y="1068040"/>
                              <a:pt x="2627928" y="1290570"/>
                              <a:pt x="2680685" y="1403068"/>
                            </a:cubicBezTo>
                            <a:cubicBezTo>
                              <a:pt x="2733442" y="1515566"/>
                              <a:pt x="2660295" y="1847632"/>
                              <a:pt x="2680685" y="2011609"/>
                            </a:cubicBezTo>
                            <a:cubicBezTo>
                              <a:pt x="2701075" y="2175586"/>
                              <a:pt x="2633432" y="2346826"/>
                              <a:pt x="2680685" y="2457148"/>
                            </a:cubicBezTo>
                            <a:cubicBezTo>
                              <a:pt x="2727938" y="2567470"/>
                              <a:pt x="2635954" y="2875830"/>
                              <a:pt x="2680685" y="3000488"/>
                            </a:cubicBezTo>
                            <a:cubicBezTo>
                              <a:pt x="2725416" y="3125146"/>
                              <a:pt x="2675977" y="3371037"/>
                              <a:pt x="2680685" y="3706830"/>
                            </a:cubicBezTo>
                            <a:cubicBezTo>
                              <a:pt x="2709968" y="3924649"/>
                              <a:pt x="2526401" y="4124119"/>
                              <a:pt x="2233895" y="4153620"/>
                            </a:cubicBezTo>
                            <a:cubicBezTo>
                              <a:pt x="1943968" y="4212320"/>
                              <a:pt x="1761648" y="4106685"/>
                              <a:pt x="1638193" y="4153620"/>
                            </a:cubicBezTo>
                            <a:cubicBezTo>
                              <a:pt x="1514738" y="4200555"/>
                              <a:pt x="1241961" y="4140775"/>
                              <a:pt x="1078234" y="4153620"/>
                            </a:cubicBezTo>
                            <a:cubicBezTo>
                              <a:pt x="914507" y="4166465"/>
                              <a:pt x="716436" y="4148502"/>
                              <a:pt x="446790" y="4153620"/>
                            </a:cubicBezTo>
                            <a:cubicBezTo>
                              <a:pt x="189842" y="4132841"/>
                              <a:pt x="4590" y="3891493"/>
                              <a:pt x="0" y="3706830"/>
                            </a:cubicBezTo>
                            <a:cubicBezTo>
                              <a:pt x="-16003" y="3519066"/>
                              <a:pt x="48093" y="3403749"/>
                              <a:pt x="0" y="3130890"/>
                            </a:cubicBezTo>
                            <a:cubicBezTo>
                              <a:pt x="-48093" y="2858031"/>
                              <a:pt x="56450" y="2805766"/>
                              <a:pt x="0" y="2652750"/>
                            </a:cubicBezTo>
                            <a:cubicBezTo>
                              <a:pt x="-56450" y="2499734"/>
                              <a:pt x="25758" y="2309742"/>
                              <a:pt x="0" y="2044210"/>
                            </a:cubicBezTo>
                            <a:cubicBezTo>
                              <a:pt x="-25758" y="1778678"/>
                              <a:pt x="31581" y="1733003"/>
                              <a:pt x="0" y="1500870"/>
                            </a:cubicBezTo>
                            <a:cubicBezTo>
                              <a:pt x="-31581" y="1268737"/>
                              <a:pt x="2887" y="1206667"/>
                              <a:pt x="0" y="1022730"/>
                            </a:cubicBezTo>
                            <a:cubicBezTo>
                              <a:pt x="-2887" y="838793"/>
                              <a:pt x="25461" y="628517"/>
                              <a:pt x="0" y="44679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3" name="Oval 180">
                <a:extLst>
                  <a:ext uri="{FF2B5EF4-FFF2-40B4-BE49-F238E27FC236}">
                    <a16:creationId xmlns:a16="http://schemas.microsoft.com/office/drawing/2014/main" id="{778E06D1-57C2-D247-A2FD-35E8D7E5BA60}"/>
                  </a:ext>
                </a:extLst>
              </p:cNvPr>
              <p:cNvSpPr/>
              <p:nvPr/>
            </p:nvSpPr>
            <p:spPr>
              <a:xfrm>
                <a:off x="7935194" y="3943699"/>
                <a:ext cx="476725" cy="468612"/>
              </a:xfrm>
              <a:custGeom>
                <a:avLst/>
                <a:gdLst>
                  <a:gd name="connsiteX0" fmla="*/ 0 w 336025"/>
                  <a:gd name="connsiteY0" fmla="*/ 170585 h 341169"/>
                  <a:gd name="connsiteX1" fmla="*/ 168013 w 336025"/>
                  <a:gd name="connsiteY1" fmla="*/ 0 h 341169"/>
                  <a:gd name="connsiteX2" fmla="*/ 336026 w 336025"/>
                  <a:gd name="connsiteY2" fmla="*/ 170585 h 341169"/>
                  <a:gd name="connsiteX3" fmla="*/ 168013 w 336025"/>
                  <a:gd name="connsiteY3" fmla="*/ 341170 h 341169"/>
                  <a:gd name="connsiteX4" fmla="*/ 0 w 336025"/>
                  <a:gd name="connsiteY4" fmla="*/ 170585 h 341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025" h="341169" fill="none" extrusionOk="0">
                    <a:moveTo>
                      <a:pt x="0" y="170585"/>
                    </a:moveTo>
                    <a:cubicBezTo>
                      <a:pt x="17647" y="78405"/>
                      <a:pt x="73517" y="-72"/>
                      <a:pt x="168013" y="0"/>
                    </a:cubicBezTo>
                    <a:cubicBezTo>
                      <a:pt x="266981" y="10764"/>
                      <a:pt x="331851" y="67526"/>
                      <a:pt x="336026" y="170585"/>
                    </a:cubicBezTo>
                    <a:cubicBezTo>
                      <a:pt x="330138" y="272954"/>
                      <a:pt x="260948" y="338575"/>
                      <a:pt x="168013" y="341170"/>
                    </a:cubicBezTo>
                    <a:cubicBezTo>
                      <a:pt x="73438" y="340687"/>
                      <a:pt x="3524" y="263180"/>
                      <a:pt x="0" y="170585"/>
                    </a:cubicBezTo>
                    <a:close/>
                  </a:path>
                  <a:path w="336025" h="341169" stroke="0" extrusionOk="0">
                    <a:moveTo>
                      <a:pt x="0" y="170585"/>
                    </a:moveTo>
                    <a:cubicBezTo>
                      <a:pt x="-15178" y="71899"/>
                      <a:pt x="74170" y="1448"/>
                      <a:pt x="168013" y="0"/>
                    </a:cubicBezTo>
                    <a:cubicBezTo>
                      <a:pt x="276336" y="-10645"/>
                      <a:pt x="332826" y="72754"/>
                      <a:pt x="336026" y="170585"/>
                    </a:cubicBezTo>
                    <a:cubicBezTo>
                      <a:pt x="349324" y="262258"/>
                      <a:pt x="265108" y="336530"/>
                      <a:pt x="168013" y="341170"/>
                    </a:cubicBezTo>
                    <a:cubicBezTo>
                      <a:pt x="76085" y="340345"/>
                      <a:pt x="-2761" y="260485"/>
                      <a:pt x="0" y="17058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57150">
                <a:extLst>
                  <a:ext uri="{C807C97D-BFC1-408E-A445-0C87EB9F89A2}">
                    <ask:lineSketchStyleProps xmlns:ask="http://schemas.microsoft.com/office/drawing/2018/sketchyshapes" sd="3430082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4" name="Oval 181">
                <a:extLst>
                  <a:ext uri="{FF2B5EF4-FFF2-40B4-BE49-F238E27FC236}">
                    <a16:creationId xmlns:a16="http://schemas.microsoft.com/office/drawing/2014/main" id="{562D171E-9B43-8246-BC27-76D6F2B29582}"/>
                  </a:ext>
                </a:extLst>
              </p:cNvPr>
              <p:cNvSpPr/>
              <p:nvPr/>
            </p:nvSpPr>
            <p:spPr>
              <a:xfrm>
                <a:off x="7003179" y="3625307"/>
                <a:ext cx="476725" cy="468612"/>
              </a:xfrm>
              <a:custGeom>
                <a:avLst/>
                <a:gdLst>
                  <a:gd name="connsiteX0" fmla="*/ 0 w 336025"/>
                  <a:gd name="connsiteY0" fmla="*/ 170585 h 341169"/>
                  <a:gd name="connsiteX1" fmla="*/ 168013 w 336025"/>
                  <a:gd name="connsiteY1" fmla="*/ 0 h 341169"/>
                  <a:gd name="connsiteX2" fmla="*/ 336026 w 336025"/>
                  <a:gd name="connsiteY2" fmla="*/ 170585 h 341169"/>
                  <a:gd name="connsiteX3" fmla="*/ 168013 w 336025"/>
                  <a:gd name="connsiteY3" fmla="*/ 341170 h 341169"/>
                  <a:gd name="connsiteX4" fmla="*/ 0 w 336025"/>
                  <a:gd name="connsiteY4" fmla="*/ 170585 h 341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025" h="341169" fill="none" extrusionOk="0">
                    <a:moveTo>
                      <a:pt x="0" y="170585"/>
                    </a:moveTo>
                    <a:cubicBezTo>
                      <a:pt x="17647" y="78405"/>
                      <a:pt x="73517" y="-72"/>
                      <a:pt x="168013" y="0"/>
                    </a:cubicBezTo>
                    <a:cubicBezTo>
                      <a:pt x="266981" y="10764"/>
                      <a:pt x="331851" y="67526"/>
                      <a:pt x="336026" y="170585"/>
                    </a:cubicBezTo>
                    <a:cubicBezTo>
                      <a:pt x="330138" y="272954"/>
                      <a:pt x="260948" y="338575"/>
                      <a:pt x="168013" y="341170"/>
                    </a:cubicBezTo>
                    <a:cubicBezTo>
                      <a:pt x="73438" y="340687"/>
                      <a:pt x="3524" y="263180"/>
                      <a:pt x="0" y="170585"/>
                    </a:cubicBezTo>
                    <a:close/>
                  </a:path>
                  <a:path w="336025" h="341169" stroke="0" extrusionOk="0">
                    <a:moveTo>
                      <a:pt x="0" y="170585"/>
                    </a:moveTo>
                    <a:cubicBezTo>
                      <a:pt x="-15178" y="71899"/>
                      <a:pt x="74170" y="1448"/>
                      <a:pt x="168013" y="0"/>
                    </a:cubicBezTo>
                    <a:cubicBezTo>
                      <a:pt x="276336" y="-10645"/>
                      <a:pt x="332826" y="72754"/>
                      <a:pt x="336026" y="170585"/>
                    </a:cubicBezTo>
                    <a:cubicBezTo>
                      <a:pt x="349324" y="262258"/>
                      <a:pt x="265108" y="336530"/>
                      <a:pt x="168013" y="341170"/>
                    </a:cubicBezTo>
                    <a:cubicBezTo>
                      <a:pt x="76085" y="340345"/>
                      <a:pt x="-2761" y="260485"/>
                      <a:pt x="0" y="17058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57150">
                <a:extLst>
                  <a:ext uri="{C807C97D-BFC1-408E-A445-0C87EB9F89A2}">
                    <ask:lineSketchStyleProps xmlns:ask="http://schemas.microsoft.com/office/drawing/2018/sketchyshapes" sd="3430082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5" name="Oval 182">
                <a:extLst>
                  <a:ext uri="{FF2B5EF4-FFF2-40B4-BE49-F238E27FC236}">
                    <a16:creationId xmlns:a16="http://schemas.microsoft.com/office/drawing/2014/main" id="{3244E971-4F92-2545-9042-F5E7CAD83023}"/>
                  </a:ext>
                </a:extLst>
              </p:cNvPr>
              <p:cNvSpPr/>
              <p:nvPr/>
            </p:nvSpPr>
            <p:spPr>
              <a:xfrm>
                <a:off x="7942408" y="2575862"/>
                <a:ext cx="476725" cy="468612"/>
              </a:xfrm>
              <a:custGeom>
                <a:avLst/>
                <a:gdLst>
                  <a:gd name="connsiteX0" fmla="*/ 0 w 336025"/>
                  <a:gd name="connsiteY0" fmla="*/ 170585 h 341169"/>
                  <a:gd name="connsiteX1" fmla="*/ 168013 w 336025"/>
                  <a:gd name="connsiteY1" fmla="*/ 0 h 341169"/>
                  <a:gd name="connsiteX2" fmla="*/ 336026 w 336025"/>
                  <a:gd name="connsiteY2" fmla="*/ 170585 h 341169"/>
                  <a:gd name="connsiteX3" fmla="*/ 168013 w 336025"/>
                  <a:gd name="connsiteY3" fmla="*/ 341170 h 341169"/>
                  <a:gd name="connsiteX4" fmla="*/ 0 w 336025"/>
                  <a:gd name="connsiteY4" fmla="*/ 170585 h 341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025" h="341169" fill="none" extrusionOk="0">
                    <a:moveTo>
                      <a:pt x="0" y="170585"/>
                    </a:moveTo>
                    <a:cubicBezTo>
                      <a:pt x="17647" y="78405"/>
                      <a:pt x="73517" y="-72"/>
                      <a:pt x="168013" y="0"/>
                    </a:cubicBezTo>
                    <a:cubicBezTo>
                      <a:pt x="266981" y="10764"/>
                      <a:pt x="331851" y="67526"/>
                      <a:pt x="336026" y="170585"/>
                    </a:cubicBezTo>
                    <a:cubicBezTo>
                      <a:pt x="330138" y="272954"/>
                      <a:pt x="260948" y="338575"/>
                      <a:pt x="168013" y="341170"/>
                    </a:cubicBezTo>
                    <a:cubicBezTo>
                      <a:pt x="73438" y="340687"/>
                      <a:pt x="3524" y="263180"/>
                      <a:pt x="0" y="170585"/>
                    </a:cubicBezTo>
                    <a:close/>
                  </a:path>
                  <a:path w="336025" h="341169" stroke="0" extrusionOk="0">
                    <a:moveTo>
                      <a:pt x="0" y="170585"/>
                    </a:moveTo>
                    <a:cubicBezTo>
                      <a:pt x="-15178" y="71899"/>
                      <a:pt x="74170" y="1448"/>
                      <a:pt x="168013" y="0"/>
                    </a:cubicBezTo>
                    <a:cubicBezTo>
                      <a:pt x="276336" y="-10645"/>
                      <a:pt x="332826" y="72754"/>
                      <a:pt x="336026" y="170585"/>
                    </a:cubicBezTo>
                    <a:cubicBezTo>
                      <a:pt x="349324" y="262258"/>
                      <a:pt x="265108" y="336530"/>
                      <a:pt x="168013" y="341170"/>
                    </a:cubicBezTo>
                    <a:cubicBezTo>
                      <a:pt x="76085" y="340345"/>
                      <a:pt x="-2761" y="260485"/>
                      <a:pt x="0" y="17058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57150">
                <a:extLst>
                  <a:ext uri="{C807C97D-BFC1-408E-A445-0C87EB9F89A2}">
                    <ask:lineSketchStyleProps xmlns:ask="http://schemas.microsoft.com/office/drawing/2018/sketchyshapes" sd="3430082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6" name="Oval 183">
                <a:extLst>
                  <a:ext uri="{FF2B5EF4-FFF2-40B4-BE49-F238E27FC236}">
                    <a16:creationId xmlns:a16="http://schemas.microsoft.com/office/drawing/2014/main" id="{91AB9EDD-D661-7A46-85A2-7199B201251B}"/>
                  </a:ext>
                </a:extLst>
              </p:cNvPr>
              <p:cNvSpPr/>
              <p:nvPr/>
            </p:nvSpPr>
            <p:spPr>
              <a:xfrm>
                <a:off x="7007651" y="2960388"/>
                <a:ext cx="476725" cy="468612"/>
              </a:xfrm>
              <a:custGeom>
                <a:avLst/>
                <a:gdLst>
                  <a:gd name="connsiteX0" fmla="*/ 0 w 336025"/>
                  <a:gd name="connsiteY0" fmla="*/ 170585 h 341169"/>
                  <a:gd name="connsiteX1" fmla="*/ 168013 w 336025"/>
                  <a:gd name="connsiteY1" fmla="*/ 0 h 341169"/>
                  <a:gd name="connsiteX2" fmla="*/ 336026 w 336025"/>
                  <a:gd name="connsiteY2" fmla="*/ 170585 h 341169"/>
                  <a:gd name="connsiteX3" fmla="*/ 168013 w 336025"/>
                  <a:gd name="connsiteY3" fmla="*/ 341170 h 341169"/>
                  <a:gd name="connsiteX4" fmla="*/ 0 w 336025"/>
                  <a:gd name="connsiteY4" fmla="*/ 170585 h 341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025" h="341169" fill="none" extrusionOk="0">
                    <a:moveTo>
                      <a:pt x="0" y="170585"/>
                    </a:moveTo>
                    <a:cubicBezTo>
                      <a:pt x="17647" y="78405"/>
                      <a:pt x="73517" y="-72"/>
                      <a:pt x="168013" y="0"/>
                    </a:cubicBezTo>
                    <a:cubicBezTo>
                      <a:pt x="266981" y="10764"/>
                      <a:pt x="331851" y="67526"/>
                      <a:pt x="336026" y="170585"/>
                    </a:cubicBezTo>
                    <a:cubicBezTo>
                      <a:pt x="330138" y="272954"/>
                      <a:pt x="260948" y="338575"/>
                      <a:pt x="168013" y="341170"/>
                    </a:cubicBezTo>
                    <a:cubicBezTo>
                      <a:pt x="73438" y="340687"/>
                      <a:pt x="3524" y="263180"/>
                      <a:pt x="0" y="170585"/>
                    </a:cubicBezTo>
                    <a:close/>
                  </a:path>
                  <a:path w="336025" h="341169" stroke="0" extrusionOk="0">
                    <a:moveTo>
                      <a:pt x="0" y="170585"/>
                    </a:moveTo>
                    <a:cubicBezTo>
                      <a:pt x="-15178" y="71899"/>
                      <a:pt x="74170" y="1448"/>
                      <a:pt x="168013" y="0"/>
                    </a:cubicBezTo>
                    <a:cubicBezTo>
                      <a:pt x="276336" y="-10645"/>
                      <a:pt x="332826" y="72754"/>
                      <a:pt x="336026" y="170585"/>
                    </a:cubicBezTo>
                    <a:cubicBezTo>
                      <a:pt x="349324" y="262258"/>
                      <a:pt x="265108" y="336530"/>
                      <a:pt x="168013" y="341170"/>
                    </a:cubicBezTo>
                    <a:cubicBezTo>
                      <a:pt x="76085" y="340345"/>
                      <a:pt x="-2761" y="260485"/>
                      <a:pt x="0" y="17058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8100000" scaled="1"/>
                <a:tileRect/>
              </a:gradFill>
              <a:ln w="57150">
                <a:extLst>
                  <a:ext uri="{C807C97D-BFC1-408E-A445-0C87EB9F89A2}">
                    <ask:lineSketchStyleProps xmlns:ask="http://schemas.microsoft.com/office/drawing/2018/sketchyshapes" sd="3430082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7" name="Oval 184">
                <a:extLst>
                  <a:ext uri="{FF2B5EF4-FFF2-40B4-BE49-F238E27FC236}">
                    <a16:creationId xmlns:a16="http://schemas.microsoft.com/office/drawing/2014/main" id="{56E7F078-1CCC-7440-A781-4297CD68CFD2}"/>
                  </a:ext>
                </a:extLst>
              </p:cNvPr>
              <p:cNvSpPr/>
              <p:nvPr/>
            </p:nvSpPr>
            <p:spPr>
              <a:xfrm>
                <a:off x="7937274" y="3278780"/>
                <a:ext cx="476725" cy="468612"/>
              </a:xfrm>
              <a:custGeom>
                <a:avLst/>
                <a:gdLst>
                  <a:gd name="connsiteX0" fmla="*/ 0 w 336025"/>
                  <a:gd name="connsiteY0" fmla="*/ 170585 h 341169"/>
                  <a:gd name="connsiteX1" fmla="*/ 168013 w 336025"/>
                  <a:gd name="connsiteY1" fmla="*/ 0 h 341169"/>
                  <a:gd name="connsiteX2" fmla="*/ 336026 w 336025"/>
                  <a:gd name="connsiteY2" fmla="*/ 170585 h 341169"/>
                  <a:gd name="connsiteX3" fmla="*/ 168013 w 336025"/>
                  <a:gd name="connsiteY3" fmla="*/ 341170 h 341169"/>
                  <a:gd name="connsiteX4" fmla="*/ 0 w 336025"/>
                  <a:gd name="connsiteY4" fmla="*/ 170585 h 341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025" h="341169" fill="none" extrusionOk="0">
                    <a:moveTo>
                      <a:pt x="0" y="170585"/>
                    </a:moveTo>
                    <a:cubicBezTo>
                      <a:pt x="17647" y="78405"/>
                      <a:pt x="73517" y="-72"/>
                      <a:pt x="168013" y="0"/>
                    </a:cubicBezTo>
                    <a:cubicBezTo>
                      <a:pt x="266981" y="10764"/>
                      <a:pt x="331851" y="67526"/>
                      <a:pt x="336026" y="170585"/>
                    </a:cubicBezTo>
                    <a:cubicBezTo>
                      <a:pt x="330138" y="272954"/>
                      <a:pt x="260948" y="338575"/>
                      <a:pt x="168013" y="341170"/>
                    </a:cubicBezTo>
                    <a:cubicBezTo>
                      <a:pt x="73438" y="340687"/>
                      <a:pt x="3524" y="263180"/>
                      <a:pt x="0" y="170585"/>
                    </a:cubicBezTo>
                    <a:close/>
                  </a:path>
                  <a:path w="336025" h="341169" stroke="0" extrusionOk="0">
                    <a:moveTo>
                      <a:pt x="0" y="170585"/>
                    </a:moveTo>
                    <a:cubicBezTo>
                      <a:pt x="-15178" y="71899"/>
                      <a:pt x="74170" y="1448"/>
                      <a:pt x="168013" y="0"/>
                    </a:cubicBezTo>
                    <a:cubicBezTo>
                      <a:pt x="276336" y="-10645"/>
                      <a:pt x="332826" y="72754"/>
                      <a:pt x="336026" y="170585"/>
                    </a:cubicBezTo>
                    <a:cubicBezTo>
                      <a:pt x="349324" y="262258"/>
                      <a:pt x="265108" y="336530"/>
                      <a:pt x="168013" y="341170"/>
                    </a:cubicBezTo>
                    <a:cubicBezTo>
                      <a:pt x="76085" y="340345"/>
                      <a:pt x="-2761" y="260485"/>
                      <a:pt x="0" y="17058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57150">
                <a:extLst>
                  <a:ext uri="{C807C97D-BFC1-408E-A445-0C87EB9F89A2}">
                    <ask:lineSketchStyleProps xmlns:ask="http://schemas.microsoft.com/office/drawing/2018/sketchyshapes" sd="3430082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F94379C5-5C49-2D4B-A5BE-6CC83FBF9080}"/>
                    </a:ext>
                  </a:extLst>
                </p:cNvPr>
                <p:cNvSpPr/>
                <p:nvPr/>
              </p:nvSpPr>
              <p:spPr>
                <a:xfrm>
                  <a:off x="799642" y="3416576"/>
                  <a:ext cx="584584" cy="5347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F94379C5-5C49-2D4B-A5BE-6CC83FBF90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642" y="3416576"/>
                  <a:ext cx="584584" cy="534762"/>
                </a:xfrm>
                <a:prstGeom prst="rect">
                  <a:avLst/>
                </a:prstGeom>
                <a:blipFill>
                  <a:blip r:embed="rId5"/>
                  <a:stretch>
                    <a:fillRect l="-21212" r="-24242" b="-5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Google Shape;12285;p47">
              <a:extLst>
                <a:ext uri="{FF2B5EF4-FFF2-40B4-BE49-F238E27FC236}">
                  <a16:creationId xmlns:a16="http://schemas.microsoft.com/office/drawing/2014/main" id="{AE682D58-0916-2842-ABD3-F4C8A6B417CB}"/>
                </a:ext>
              </a:extLst>
            </p:cNvPr>
            <p:cNvCxnSpPr/>
            <p:nvPr/>
          </p:nvCxnSpPr>
          <p:spPr>
            <a:xfrm rot="-5400000">
              <a:off x="6419936" y="2508792"/>
              <a:ext cx="365700" cy="1029000"/>
            </a:xfrm>
            <a:prstGeom prst="bentConnector2">
              <a:avLst/>
            </a:prstGeom>
            <a:noFill/>
            <a:ln w="88900" cap="flat" cmpd="sng">
              <a:solidFill>
                <a:srgbClr val="01B0F0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0" name="Google Shape;12286;p47">
              <a:extLst>
                <a:ext uri="{FF2B5EF4-FFF2-40B4-BE49-F238E27FC236}">
                  <a16:creationId xmlns:a16="http://schemas.microsoft.com/office/drawing/2014/main" id="{098C30B4-8E17-8249-B1A3-50F3552A404A}"/>
                </a:ext>
              </a:extLst>
            </p:cNvPr>
            <p:cNvCxnSpPr>
              <a:cxnSpLocks/>
            </p:cNvCxnSpPr>
            <p:nvPr/>
          </p:nvCxnSpPr>
          <p:spPr>
            <a:xfrm rot="-5400000" flipH="1">
              <a:off x="6356636" y="1758601"/>
              <a:ext cx="492300" cy="988200"/>
            </a:xfrm>
            <a:prstGeom prst="bentConnector2">
              <a:avLst/>
            </a:prstGeom>
            <a:noFill/>
            <a:ln w="88900" cap="flat" cmpd="sng">
              <a:solidFill>
                <a:srgbClr val="01B0F0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B4D667B-7147-BF41-BDDB-2EADFEBF0D57}"/>
                </a:ext>
              </a:extLst>
            </p:cNvPr>
            <p:cNvGrpSpPr/>
            <p:nvPr/>
          </p:nvGrpSpPr>
          <p:grpSpPr>
            <a:xfrm>
              <a:off x="7631800" y="2006551"/>
              <a:ext cx="1365431" cy="1199561"/>
              <a:chOff x="6908261" y="3019170"/>
              <a:chExt cx="1365431" cy="1199561"/>
            </a:xfrm>
          </p:grpSpPr>
          <p:sp>
            <p:nvSpPr>
              <p:cNvPr id="62" name="Oval 180">
                <a:extLst>
                  <a:ext uri="{FF2B5EF4-FFF2-40B4-BE49-F238E27FC236}">
                    <a16:creationId xmlns:a16="http://schemas.microsoft.com/office/drawing/2014/main" id="{216EA42E-8756-B94F-9E7B-D945760ECD30}"/>
                  </a:ext>
                </a:extLst>
              </p:cNvPr>
              <p:cNvSpPr/>
              <p:nvPr/>
            </p:nvSpPr>
            <p:spPr>
              <a:xfrm>
                <a:off x="7796967" y="3750119"/>
                <a:ext cx="476725" cy="468612"/>
              </a:xfrm>
              <a:custGeom>
                <a:avLst/>
                <a:gdLst>
                  <a:gd name="connsiteX0" fmla="*/ 0 w 336025"/>
                  <a:gd name="connsiteY0" fmla="*/ 170585 h 341169"/>
                  <a:gd name="connsiteX1" fmla="*/ 168013 w 336025"/>
                  <a:gd name="connsiteY1" fmla="*/ 0 h 341169"/>
                  <a:gd name="connsiteX2" fmla="*/ 336026 w 336025"/>
                  <a:gd name="connsiteY2" fmla="*/ 170585 h 341169"/>
                  <a:gd name="connsiteX3" fmla="*/ 168013 w 336025"/>
                  <a:gd name="connsiteY3" fmla="*/ 341170 h 341169"/>
                  <a:gd name="connsiteX4" fmla="*/ 0 w 336025"/>
                  <a:gd name="connsiteY4" fmla="*/ 170585 h 341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025" h="341169" fill="none" extrusionOk="0">
                    <a:moveTo>
                      <a:pt x="0" y="170585"/>
                    </a:moveTo>
                    <a:cubicBezTo>
                      <a:pt x="17647" y="78405"/>
                      <a:pt x="73517" y="-72"/>
                      <a:pt x="168013" y="0"/>
                    </a:cubicBezTo>
                    <a:cubicBezTo>
                      <a:pt x="266981" y="10764"/>
                      <a:pt x="331851" y="67526"/>
                      <a:pt x="336026" y="170585"/>
                    </a:cubicBezTo>
                    <a:cubicBezTo>
                      <a:pt x="330138" y="272954"/>
                      <a:pt x="260948" y="338575"/>
                      <a:pt x="168013" y="341170"/>
                    </a:cubicBezTo>
                    <a:cubicBezTo>
                      <a:pt x="73438" y="340687"/>
                      <a:pt x="3524" y="263180"/>
                      <a:pt x="0" y="170585"/>
                    </a:cubicBezTo>
                    <a:close/>
                  </a:path>
                  <a:path w="336025" h="341169" stroke="0" extrusionOk="0">
                    <a:moveTo>
                      <a:pt x="0" y="170585"/>
                    </a:moveTo>
                    <a:cubicBezTo>
                      <a:pt x="-15178" y="71899"/>
                      <a:pt x="74170" y="1448"/>
                      <a:pt x="168013" y="0"/>
                    </a:cubicBezTo>
                    <a:cubicBezTo>
                      <a:pt x="276336" y="-10645"/>
                      <a:pt x="332826" y="72754"/>
                      <a:pt x="336026" y="170585"/>
                    </a:cubicBezTo>
                    <a:cubicBezTo>
                      <a:pt x="349324" y="262258"/>
                      <a:pt x="265108" y="336530"/>
                      <a:pt x="168013" y="341170"/>
                    </a:cubicBezTo>
                    <a:cubicBezTo>
                      <a:pt x="76085" y="340345"/>
                      <a:pt x="-2761" y="260485"/>
                      <a:pt x="0" y="17058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57150">
                <a:extLst>
                  <a:ext uri="{C807C97D-BFC1-408E-A445-0C87EB9F89A2}">
                    <ask:lineSketchStyleProps xmlns:ask="http://schemas.microsoft.com/office/drawing/2018/sketchyshapes" sd="3430082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63" name="Oval 181">
                <a:extLst>
                  <a:ext uri="{FF2B5EF4-FFF2-40B4-BE49-F238E27FC236}">
                    <a16:creationId xmlns:a16="http://schemas.microsoft.com/office/drawing/2014/main" id="{D2BDB485-65F2-7B4F-B615-C7B98C1CDD4E}"/>
                  </a:ext>
                </a:extLst>
              </p:cNvPr>
              <p:cNvSpPr/>
              <p:nvPr/>
            </p:nvSpPr>
            <p:spPr>
              <a:xfrm>
                <a:off x="6908261" y="3750119"/>
                <a:ext cx="476725" cy="468612"/>
              </a:xfrm>
              <a:custGeom>
                <a:avLst/>
                <a:gdLst>
                  <a:gd name="connsiteX0" fmla="*/ 0 w 336025"/>
                  <a:gd name="connsiteY0" fmla="*/ 170585 h 341169"/>
                  <a:gd name="connsiteX1" fmla="*/ 168013 w 336025"/>
                  <a:gd name="connsiteY1" fmla="*/ 0 h 341169"/>
                  <a:gd name="connsiteX2" fmla="*/ 336026 w 336025"/>
                  <a:gd name="connsiteY2" fmla="*/ 170585 h 341169"/>
                  <a:gd name="connsiteX3" fmla="*/ 168013 w 336025"/>
                  <a:gd name="connsiteY3" fmla="*/ 341170 h 341169"/>
                  <a:gd name="connsiteX4" fmla="*/ 0 w 336025"/>
                  <a:gd name="connsiteY4" fmla="*/ 170585 h 341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025" h="341169" fill="none" extrusionOk="0">
                    <a:moveTo>
                      <a:pt x="0" y="170585"/>
                    </a:moveTo>
                    <a:cubicBezTo>
                      <a:pt x="17647" y="78405"/>
                      <a:pt x="73517" y="-72"/>
                      <a:pt x="168013" y="0"/>
                    </a:cubicBezTo>
                    <a:cubicBezTo>
                      <a:pt x="266981" y="10764"/>
                      <a:pt x="331851" y="67526"/>
                      <a:pt x="336026" y="170585"/>
                    </a:cubicBezTo>
                    <a:cubicBezTo>
                      <a:pt x="330138" y="272954"/>
                      <a:pt x="260948" y="338575"/>
                      <a:pt x="168013" y="341170"/>
                    </a:cubicBezTo>
                    <a:cubicBezTo>
                      <a:pt x="73438" y="340687"/>
                      <a:pt x="3524" y="263180"/>
                      <a:pt x="0" y="170585"/>
                    </a:cubicBezTo>
                    <a:close/>
                  </a:path>
                  <a:path w="336025" h="341169" stroke="0" extrusionOk="0">
                    <a:moveTo>
                      <a:pt x="0" y="170585"/>
                    </a:moveTo>
                    <a:cubicBezTo>
                      <a:pt x="-15178" y="71899"/>
                      <a:pt x="74170" y="1448"/>
                      <a:pt x="168013" y="0"/>
                    </a:cubicBezTo>
                    <a:cubicBezTo>
                      <a:pt x="276336" y="-10645"/>
                      <a:pt x="332826" y="72754"/>
                      <a:pt x="336026" y="170585"/>
                    </a:cubicBezTo>
                    <a:cubicBezTo>
                      <a:pt x="349324" y="262258"/>
                      <a:pt x="265108" y="336530"/>
                      <a:pt x="168013" y="341170"/>
                    </a:cubicBezTo>
                    <a:cubicBezTo>
                      <a:pt x="76085" y="340345"/>
                      <a:pt x="-2761" y="260485"/>
                      <a:pt x="0" y="17058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57150">
                <a:extLst>
                  <a:ext uri="{C807C97D-BFC1-408E-A445-0C87EB9F89A2}">
                    <ask:lineSketchStyleProps xmlns:ask="http://schemas.microsoft.com/office/drawing/2018/sketchyshapes" sd="3430082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64" name="Oval 183">
                <a:extLst>
                  <a:ext uri="{FF2B5EF4-FFF2-40B4-BE49-F238E27FC236}">
                    <a16:creationId xmlns:a16="http://schemas.microsoft.com/office/drawing/2014/main" id="{2A18E508-7624-724F-8ABB-9A194B7E1F6B}"/>
                  </a:ext>
                </a:extLst>
              </p:cNvPr>
              <p:cNvSpPr/>
              <p:nvPr/>
            </p:nvSpPr>
            <p:spPr>
              <a:xfrm>
                <a:off x="6908261" y="3020022"/>
                <a:ext cx="476725" cy="468612"/>
              </a:xfrm>
              <a:custGeom>
                <a:avLst/>
                <a:gdLst>
                  <a:gd name="connsiteX0" fmla="*/ 0 w 336025"/>
                  <a:gd name="connsiteY0" fmla="*/ 170585 h 341169"/>
                  <a:gd name="connsiteX1" fmla="*/ 168013 w 336025"/>
                  <a:gd name="connsiteY1" fmla="*/ 0 h 341169"/>
                  <a:gd name="connsiteX2" fmla="*/ 336026 w 336025"/>
                  <a:gd name="connsiteY2" fmla="*/ 170585 h 341169"/>
                  <a:gd name="connsiteX3" fmla="*/ 168013 w 336025"/>
                  <a:gd name="connsiteY3" fmla="*/ 341170 h 341169"/>
                  <a:gd name="connsiteX4" fmla="*/ 0 w 336025"/>
                  <a:gd name="connsiteY4" fmla="*/ 170585 h 341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025" h="341169" fill="none" extrusionOk="0">
                    <a:moveTo>
                      <a:pt x="0" y="170585"/>
                    </a:moveTo>
                    <a:cubicBezTo>
                      <a:pt x="17647" y="78405"/>
                      <a:pt x="73517" y="-72"/>
                      <a:pt x="168013" y="0"/>
                    </a:cubicBezTo>
                    <a:cubicBezTo>
                      <a:pt x="266981" y="10764"/>
                      <a:pt x="331851" y="67526"/>
                      <a:pt x="336026" y="170585"/>
                    </a:cubicBezTo>
                    <a:cubicBezTo>
                      <a:pt x="330138" y="272954"/>
                      <a:pt x="260948" y="338575"/>
                      <a:pt x="168013" y="341170"/>
                    </a:cubicBezTo>
                    <a:cubicBezTo>
                      <a:pt x="73438" y="340687"/>
                      <a:pt x="3524" y="263180"/>
                      <a:pt x="0" y="170585"/>
                    </a:cubicBezTo>
                    <a:close/>
                  </a:path>
                  <a:path w="336025" h="341169" stroke="0" extrusionOk="0">
                    <a:moveTo>
                      <a:pt x="0" y="170585"/>
                    </a:moveTo>
                    <a:cubicBezTo>
                      <a:pt x="-15178" y="71899"/>
                      <a:pt x="74170" y="1448"/>
                      <a:pt x="168013" y="0"/>
                    </a:cubicBezTo>
                    <a:cubicBezTo>
                      <a:pt x="276336" y="-10645"/>
                      <a:pt x="332826" y="72754"/>
                      <a:pt x="336026" y="170585"/>
                    </a:cubicBezTo>
                    <a:cubicBezTo>
                      <a:pt x="349324" y="262258"/>
                      <a:pt x="265108" y="336530"/>
                      <a:pt x="168013" y="341170"/>
                    </a:cubicBezTo>
                    <a:cubicBezTo>
                      <a:pt x="76085" y="340345"/>
                      <a:pt x="-2761" y="260485"/>
                      <a:pt x="0" y="17058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8100000" scaled="1"/>
                <a:tileRect/>
              </a:gradFill>
              <a:ln w="57150">
                <a:extLst>
                  <a:ext uri="{C807C97D-BFC1-408E-A445-0C87EB9F89A2}">
                    <ask:lineSketchStyleProps xmlns:ask="http://schemas.microsoft.com/office/drawing/2018/sketchyshapes" sd="3430082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65" name="Oval 184">
                <a:extLst>
                  <a:ext uri="{FF2B5EF4-FFF2-40B4-BE49-F238E27FC236}">
                    <a16:creationId xmlns:a16="http://schemas.microsoft.com/office/drawing/2014/main" id="{0410DC0B-D7C1-1044-A4BB-0511711C55B6}"/>
                  </a:ext>
                </a:extLst>
              </p:cNvPr>
              <p:cNvSpPr/>
              <p:nvPr/>
            </p:nvSpPr>
            <p:spPr>
              <a:xfrm>
                <a:off x="7796967" y="3019170"/>
                <a:ext cx="476725" cy="468612"/>
              </a:xfrm>
              <a:custGeom>
                <a:avLst/>
                <a:gdLst>
                  <a:gd name="connsiteX0" fmla="*/ 0 w 336025"/>
                  <a:gd name="connsiteY0" fmla="*/ 170585 h 341169"/>
                  <a:gd name="connsiteX1" fmla="*/ 168013 w 336025"/>
                  <a:gd name="connsiteY1" fmla="*/ 0 h 341169"/>
                  <a:gd name="connsiteX2" fmla="*/ 336026 w 336025"/>
                  <a:gd name="connsiteY2" fmla="*/ 170585 h 341169"/>
                  <a:gd name="connsiteX3" fmla="*/ 168013 w 336025"/>
                  <a:gd name="connsiteY3" fmla="*/ 341170 h 341169"/>
                  <a:gd name="connsiteX4" fmla="*/ 0 w 336025"/>
                  <a:gd name="connsiteY4" fmla="*/ 170585 h 341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025" h="341169" fill="none" extrusionOk="0">
                    <a:moveTo>
                      <a:pt x="0" y="170585"/>
                    </a:moveTo>
                    <a:cubicBezTo>
                      <a:pt x="17647" y="78405"/>
                      <a:pt x="73517" y="-72"/>
                      <a:pt x="168013" y="0"/>
                    </a:cubicBezTo>
                    <a:cubicBezTo>
                      <a:pt x="266981" y="10764"/>
                      <a:pt x="331851" y="67526"/>
                      <a:pt x="336026" y="170585"/>
                    </a:cubicBezTo>
                    <a:cubicBezTo>
                      <a:pt x="330138" y="272954"/>
                      <a:pt x="260948" y="338575"/>
                      <a:pt x="168013" y="341170"/>
                    </a:cubicBezTo>
                    <a:cubicBezTo>
                      <a:pt x="73438" y="340687"/>
                      <a:pt x="3524" y="263180"/>
                      <a:pt x="0" y="170585"/>
                    </a:cubicBezTo>
                    <a:close/>
                  </a:path>
                  <a:path w="336025" h="341169" stroke="0" extrusionOk="0">
                    <a:moveTo>
                      <a:pt x="0" y="170585"/>
                    </a:moveTo>
                    <a:cubicBezTo>
                      <a:pt x="-15178" y="71899"/>
                      <a:pt x="74170" y="1448"/>
                      <a:pt x="168013" y="0"/>
                    </a:cubicBezTo>
                    <a:cubicBezTo>
                      <a:pt x="276336" y="-10645"/>
                      <a:pt x="332826" y="72754"/>
                      <a:pt x="336026" y="170585"/>
                    </a:cubicBezTo>
                    <a:cubicBezTo>
                      <a:pt x="349324" y="262258"/>
                      <a:pt x="265108" y="336530"/>
                      <a:pt x="168013" y="341170"/>
                    </a:cubicBezTo>
                    <a:cubicBezTo>
                      <a:pt x="76085" y="340345"/>
                      <a:pt x="-2761" y="260485"/>
                      <a:pt x="0" y="17058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57150">
                <a:extLst>
                  <a:ext uri="{C807C97D-BFC1-408E-A445-0C87EB9F89A2}">
                    <ask:lineSketchStyleProps xmlns:ask="http://schemas.microsoft.com/office/drawing/2018/sketchyshapes" sd="3430082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EE10A5B-824E-B94B-8506-DCBFD39AE1DA}"/>
                </a:ext>
              </a:extLst>
            </p:cNvPr>
            <p:cNvSpPr/>
            <p:nvPr/>
          </p:nvSpPr>
          <p:spPr>
            <a:xfrm>
              <a:off x="7501704" y="1254779"/>
              <a:ext cx="2266932" cy="5072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  <a:ea typeface="Permanent Marker"/>
                  <a:cs typeface="Permanent Marker"/>
                  <a:sym typeface="Permanent Marker"/>
                </a:rPr>
                <a:t>Discriminator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8E19A00-FBD9-C84A-BA41-F40E3A648616}"/>
                </a:ext>
              </a:extLst>
            </p:cNvPr>
            <p:cNvSpPr/>
            <p:nvPr/>
          </p:nvSpPr>
          <p:spPr>
            <a:xfrm>
              <a:off x="2435523" y="1743095"/>
              <a:ext cx="1960461" cy="5495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  <a:ea typeface="Permanent Marker"/>
                  <a:cs typeface="Permanent Marker"/>
                  <a:sym typeface="Permanent Marker"/>
                </a:rPr>
                <a:t>Generator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C96F7C0F-CC64-0A4D-BDD3-1099831BE6F2}"/>
                    </a:ext>
                  </a:extLst>
                </p:cNvPr>
                <p:cNvSpPr/>
                <p:nvPr/>
              </p:nvSpPr>
              <p:spPr>
                <a:xfrm>
                  <a:off x="4977346" y="535034"/>
                  <a:ext cx="3143504" cy="6341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C96F7C0F-CC64-0A4D-BDD3-1099831BE6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7346" y="535034"/>
                  <a:ext cx="3143504" cy="634119"/>
                </a:xfrm>
                <a:prstGeom prst="rect">
                  <a:avLst/>
                </a:prstGeom>
                <a:blipFill>
                  <a:blip r:embed="rId6"/>
                  <a:stretch>
                    <a:fillRect r="-571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97B8424-1E2E-F747-9ADE-02E5083864B5}"/>
                    </a:ext>
                  </a:extLst>
                </p:cNvPr>
                <p:cNvSpPr/>
                <p:nvPr/>
              </p:nvSpPr>
              <p:spPr>
                <a:xfrm>
                  <a:off x="4796167" y="4195109"/>
                  <a:ext cx="2658734" cy="6341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97B8424-1E2E-F747-9ADE-02E5083864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6167" y="4195109"/>
                  <a:ext cx="2658734" cy="634119"/>
                </a:xfrm>
                <a:prstGeom prst="rect">
                  <a:avLst/>
                </a:prstGeom>
                <a:blipFill>
                  <a:blip r:embed="rId7"/>
                  <a:stretch>
                    <a:fillRect r="-676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CC511E5-9405-FE4C-B2DD-266D77B8BA14}"/>
                    </a:ext>
                  </a:extLst>
                </p:cNvPr>
                <p:cNvSpPr/>
                <p:nvPr/>
              </p:nvSpPr>
              <p:spPr>
                <a:xfrm>
                  <a:off x="10542715" y="1943528"/>
                  <a:ext cx="1917432" cy="7186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CC511E5-9405-FE4C-B2DD-266D77B8BA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2715" y="1943528"/>
                  <a:ext cx="1917432" cy="718668"/>
                </a:xfrm>
                <a:prstGeom prst="rect">
                  <a:avLst/>
                </a:prstGeom>
                <a:blipFill>
                  <a:blip r:embed="rId8"/>
                  <a:stretch>
                    <a:fillRect r="-2804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A4D7E1DA-74A9-4041-BD31-00F4A99BDBB7}"/>
                </a:ext>
              </a:extLst>
            </p:cNvPr>
            <p:cNvSpPr/>
            <p:nvPr/>
          </p:nvSpPr>
          <p:spPr>
            <a:xfrm>
              <a:off x="846142" y="4225979"/>
              <a:ext cx="686882" cy="72891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289523"/>
                        <a:gd name="connsiteY0" fmla="*/ 128115 h 768677"/>
                        <a:gd name="connsiteX1" fmla="*/ 128115 w 2289523"/>
                        <a:gd name="connsiteY1" fmla="*/ 0 h 768677"/>
                        <a:gd name="connsiteX2" fmla="*/ 656771 w 2289523"/>
                        <a:gd name="connsiteY2" fmla="*/ 0 h 768677"/>
                        <a:gd name="connsiteX3" fmla="*/ 1124429 w 2289523"/>
                        <a:gd name="connsiteY3" fmla="*/ 0 h 768677"/>
                        <a:gd name="connsiteX4" fmla="*/ 1673418 w 2289523"/>
                        <a:gd name="connsiteY4" fmla="*/ 0 h 768677"/>
                        <a:gd name="connsiteX5" fmla="*/ 2161408 w 2289523"/>
                        <a:gd name="connsiteY5" fmla="*/ 0 h 768677"/>
                        <a:gd name="connsiteX6" fmla="*/ 2289523 w 2289523"/>
                        <a:gd name="connsiteY6" fmla="*/ 128115 h 768677"/>
                        <a:gd name="connsiteX7" fmla="*/ 2289523 w 2289523"/>
                        <a:gd name="connsiteY7" fmla="*/ 640562 h 768677"/>
                        <a:gd name="connsiteX8" fmla="*/ 2161408 w 2289523"/>
                        <a:gd name="connsiteY8" fmla="*/ 768677 h 768677"/>
                        <a:gd name="connsiteX9" fmla="*/ 1612419 w 2289523"/>
                        <a:gd name="connsiteY9" fmla="*/ 768677 h 768677"/>
                        <a:gd name="connsiteX10" fmla="*/ 1083763 w 2289523"/>
                        <a:gd name="connsiteY10" fmla="*/ 768677 h 768677"/>
                        <a:gd name="connsiteX11" fmla="*/ 616105 w 2289523"/>
                        <a:gd name="connsiteY11" fmla="*/ 768677 h 768677"/>
                        <a:gd name="connsiteX12" fmla="*/ 128115 w 2289523"/>
                        <a:gd name="connsiteY12" fmla="*/ 768677 h 768677"/>
                        <a:gd name="connsiteX13" fmla="*/ 0 w 2289523"/>
                        <a:gd name="connsiteY13" fmla="*/ 640562 h 768677"/>
                        <a:gd name="connsiteX14" fmla="*/ 0 w 2289523"/>
                        <a:gd name="connsiteY14" fmla="*/ 128115 h 768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289523" h="768677" fill="none" extrusionOk="0">
                          <a:moveTo>
                            <a:pt x="0" y="128115"/>
                          </a:moveTo>
                          <a:cubicBezTo>
                            <a:pt x="-5607" y="45929"/>
                            <a:pt x="57630" y="-3670"/>
                            <a:pt x="128115" y="0"/>
                          </a:cubicBezTo>
                          <a:cubicBezTo>
                            <a:pt x="320759" y="-44133"/>
                            <a:pt x="511352" y="63266"/>
                            <a:pt x="656771" y="0"/>
                          </a:cubicBezTo>
                          <a:cubicBezTo>
                            <a:pt x="802190" y="-63266"/>
                            <a:pt x="1011614" y="47640"/>
                            <a:pt x="1124429" y="0"/>
                          </a:cubicBezTo>
                          <a:cubicBezTo>
                            <a:pt x="1237244" y="-47640"/>
                            <a:pt x="1410201" y="49370"/>
                            <a:pt x="1673418" y="0"/>
                          </a:cubicBezTo>
                          <a:cubicBezTo>
                            <a:pt x="1936635" y="-49370"/>
                            <a:pt x="1941903" y="40522"/>
                            <a:pt x="2161408" y="0"/>
                          </a:cubicBezTo>
                          <a:cubicBezTo>
                            <a:pt x="2240141" y="15794"/>
                            <a:pt x="2278415" y="63217"/>
                            <a:pt x="2289523" y="128115"/>
                          </a:cubicBezTo>
                          <a:cubicBezTo>
                            <a:pt x="2300866" y="237200"/>
                            <a:pt x="2251015" y="502718"/>
                            <a:pt x="2289523" y="640562"/>
                          </a:cubicBezTo>
                          <a:cubicBezTo>
                            <a:pt x="2290850" y="707235"/>
                            <a:pt x="2239549" y="776662"/>
                            <a:pt x="2161408" y="768677"/>
                          </a:cubicBezTo>
                          <a:cubicBezTo>
                            <a:pt x="1956881" y="833350"/>
                            <a:pt x="1883679" y="754784"/>
                            <a:pt x="1612419" y="768677"/>
                          </a:cubicBezTo>
                          <a:cubicBezTo>
                            <a:pt x="1341159" y="782570"/>
                            <a:pt x="1198178" y="716211"/>
                            <a:pt x="1083763" y="768677"/>
                          </a:cubicBezTo>
                          <a:cubicBezTo>
                            <a:pt x="969348" y="821143"/>
                            <a:pt x="809950" y="731774"/>
                            <a:pt x="616105" y="768677"/>
                          </a:cubicBezTo>
                          <a:cubicBezTo>
                            <a:pt x="422260" y="805580"/>
                            <a:pt x="288567" y="764541"/>
                            <a:pt x="128115" y="768677"/>
                          </a:cubicBezTo>
                          <a:cubicBezTo>
                            <a:pt x="45503" y="780678"/>
                            <a:pt x="-6130" y="724436"/>
                            <a:pt x="0" y="640562"/>
                          </a:cubicBezTo>
                          <a:cubicBezTo>
                            <a:pt x="-36047" y="490331"/>
                            <a:pt x="15562" y="285171"/>
                            <a:pt x="0" y="128115"/>
                          </a:cubicBezTo>
                          <a:close/>
                        </a:path>
                        <a:path w="2289523" h="768677" stroke="0" extrusionOk="0">
                          <a:moveTo>
                            <a:pt x="0" y="128115"/>
                          </a:moveTo>
                          <a:cubicBezTo>
                            <a:pt x="-11812" y="50073"/>
                            <a:pt x="49504" y="2948"/>
                            <a:pt x="128115" y="0"/>
                          </a:cubicBezTo>
                          <a:cubicBezTo>
                            <a:pt x="370254" y="-49761"/>
                            <a:pt x="541440" y="16639"/>
                            <a:pt x="677104" y="0"/>
                          </a:cubicBezTo>
                          <a:cubicBezTo>
                            <a:pt x="812768" y="-16639"/>
                            <a:pt x="1058298" y="38065"/>
                            <a:pt x="1165094" y="0"/>
                          </a:cubicBezTo>
                          <a:cubicBezTo>
                            <a:pt x="1271890" y="-38065"/>
                            <a:pt x="1426058" y="261"/>
                            <a:pt x="1632752" y="0"/>
                          </a:cubicBezTo>
                          <a:cubicBezTo>
                            <a:pt x="1839446" y="-261"/>
                            <a:pt x="1944835" y="18753"/>
                            <a:pt x="2161408" y="0"/>
                          </a:cubicBezTo>
                          <a:cubicBezTo>
                            <a:pt x="2238373" y="-12778"/>
                            <a:pt x="2269410" y="54279"/>
                            <a:pt x="2289523" y="128115"/>
                          </a:cubicBezTo>
                          <a:cubicBezTo>
                            <a:pt x="2340303" y="340807"/>
                            <a:pt x="2243925" y="458675"/>
                            <a:pt x="2289523" y="640562"/>
                          </a:cubicBezTo>
                          <a:cubicBezTo>
                            <a:pt x="2284812" y="719111"/>
                            <a:pt x="2231120" y="767467"/>
                            <a:pt x="2161408" y="768677"/>
                          </a:cubicBezTo>
                          <a:cubicBezTo>
                            <a:pt x="1967975" y="791824"/>
                            <a:pt x="1850555" y="741153"/>
                            <a:pt x="1693751" y="768677"/>
                          </a:cubicBezTo>
                          <a:cubicBezTo>
                            <a:pt x="1536947" y="796201"/>
                            <a:pt x="1391982" y="715345"/>
                            <a:pt x="1185427" y="768677"/>
                          </a:cubicBezTo>
                          <a:cubicBezTo>
                            <a:pt x="978872" y="822009"/>
                            <a:pt x="940074" y="740093"/>
                            <a:pt x="697437" y="768677"/>
                          </a:cubicBezTo>
                          <a:cubicBezTo>
                            <a:pt x="454800" y="797261"/>
                            <a:pt x="370867" y="715539"/>
                            <a:pt x="128115" y="768677"/>
                          </a:cubicBezTo>
                          <a:cubicBezTo>
                            <a:pt x="60705" y="764524"/>
                            <a:pt x="-6379" y="708852"/>
                            <a:pt x="0" y="640562"/>
                          </a:cubicBezTo>
                          <a:cubicBezTo>
                            <a:pt x="-59190" y="425762"/>
                            <a:pt x="47645" y="246353"/>
                            <a:pt x="0" y="12811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C5CA557-F157-A74C-8EDB-E43BC936B6A2}"/>
                    </a:ext>
                  </a:extLst>
                </p:cNvPr>
                <p:cNvSpPr/>
                <p:nvPr/>
              </p:nvSpPr>
              <p:spPr>
                <a:xfrm>
                  <a:off x="889308" y="4226211"/>
                  <a:ext cx="520526" cy="5847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C5CA557-F157-A74C-8EDB-E43BC936B6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308" y="4226211"/>
                  <a:ext cx="520526" cy="584776"/>
                </a:xfrm>
                <a:prstGeom prst="rect">
                  <a:avLst/>
                </a:prstGeom>
                <a:blipFill>
                  <a:blip r:embed="rId9"/>
                  <a:stretch>
                    <a:fillRect l="-13333" r="-23333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A8E096C-335A-4942-B01C-00F6CCC98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5555" y="4143922"/>
              <a:ext cx="489927" cy="43355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D71EEFB-EE02-6E42-942A-38CAFC9D7422}"/>
                </a:ext>
              </a:extLst>
            </p:cNvPr>
            <p:cNvSpPr/>
            <p:nvPr/>
          </p:nvSpPr>
          <p:spPr>
            <a:xfrm rot="16200000">
              <a:off x="-481766" y="4421814"/>
              <a:ext cx="1941548" cy="567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  <a:ea typeface="Permanent Marker"/>
                  <a:cs typeface="Permanent Marker"/>
                  <a:sym typeface="Permanent Marker"/>
                </a:rPr>
                <a:t>Conditions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44886CE-85E8-674F-8C6B-F098CDDC58D2}"/>
                    </a:ext>
                  </a:extLst>
                </p:cNvPr>
                <p:cNvSpPr txBox="1"/>
                <p:nvPr/>
              </p:nvSpPr>
              <p:spPr>
                <a:xfrm>
                  <a:off x="373853" y="2552247"/>
                  <a:ext cx="1702383" cy="5072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44886CE-85E8-674F-8C6B-F098CDDC58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53" y="2552247"/>
                  <a:ext cx="1702383" cy="507295"/>
                </a:xfrm>
                <a:prstGeom prst="rect">
                  <a:avLst/>
                </a:prstGeom>
                <a:blipFill>
                  <a:blip r:embed="rId10"/>
                  <a:stretch>
                    <a:fillRect l="-3158" r="-8421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2" name="Google Shape;12291;p47">
            <a:extLst>
              <a:ext uri="{FF2B5EF4-FFF2-40B4-BE49-F238E27FC236}">
                <a16:creationId xmlns:a16="http://schemas.microsoft.com/office/drawing/2014/main" id="{E12F510F-9D8A-5042-9B3E-CA669A3AC6EB}"/>
              </a:ext>
            </a:extLst>
          </p:cNvPr>
          <p:cNvSpPr txBox="1"/>
          <p:nvPr/>
        </p:nvSpPr>
        <p:spPr>
          <a:xfrm>
            <a:off x="7497693" y="1645707"/>
            <a:ext cx="1646307" cy="53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1155CC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Binary Classification Real/Fake</a:t>
            </a:r>
            <a:endParaRPr sz="1900" b="1" dirty="0">
              <a:solidFill>
                <a:srgbClr val="1155CC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83" name="Up Arrow 23">
            <a:extLst>
              <a:ext uri="{FF2B5EF4-FFF2-40B4-BE49-F238E27FC236}">
                <a16:creationId xmlns:a16="http://schemas.microsoft.com/office/drawing/2014/main" id="{872D0DA2-0239-F640-8905-AC75D7AAA8DD}"/>
              </a:ext>
            </a:extLst>
          </p:cNvPr>
          <p:cNvSpPr/>
          <p:nvPr/>
        </p:nvSpPr>
        <p:spPr>
          <a:xfrm rot="5400000">
            <a:off x="9336548" y="2411928"/>
            <a:ext cx="400110" cy="612508"/>
          </a:xfrm>
          <a:custGeom>
            <a:avLst/>
            <a:gdLst>
              <a:gd name="connsiteX0" fmla="*/ 0 w 400110"/>
              <a:gd name="connsiteY0" fmla="*/ 212190 h 612508"/>
              <a:gd name="connsiteX1" fmla="*/ 200055 w 400110"/>
              <a:gd name="connsiteY1" fmla="*/ 0 h 612508"/>
              <a:gd name="connsiteX2" fmla="*/ 400110 w 400110"/>
              <a:gd name="connsiteY2" fmla="*/ 212190 h 612508"/>
              <a:gd name="connsiteX3" fmla="*/ 300083 w 400110"/>
              <a:gd name="connsiteY3" fmla="*/ 212190 h 612508"/>
              <a:gd name="connsiteX4" fmla="*/ 300083 w 400110"/>
              <a:gd name="connsiteY4" fmla="*/ 612508 h 612508"/>
              <a:gd name="connsiteX5" fmla="*/ 100028 w 400110"/>
              <a:gd name="connsiteY5" fmla="*/ 612508 h 612508"/>
              <a:gd name="connsiteX6" fmla="*/ 100028 w 400110"/>
              <a:gd name="connsiteY6" fmla="*/ 212190 h 612508"/>
              <a:gd name="connsiteX7" fmla="*/ 0 w 400110"/>
              <a:gd name="connsiteY7" fmla="*/ 212190 h 61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110" h="612508" fill="none" extrusionOk="0">
                <a:moveTo>
                  <a:pt x="0" y="212190"/>
                </a:moveTo>
                <a:cubicBezTo>
                  <a:pt x="50456" y="171414"/>
                  <a:pt x="164300" y="48680"/>
                  <a:pt x="200055" y="0"/>
                </a:cubicBezTo>
                <a:cubicBezTo>
                  <a:pt x="244784" y="57384"/>
                  <a:pt x="299911" y="125571"/>
                  <a:pt x="400110" y="212190"/>
                </a:cubicBezTo>
                <a:cubicBezTo>
                  <a:pt x="369558" y="209568"/>
                  <a:pt x="322935" y="216401"/>
                  <a:pt x="300083" y="212190"/>
                </a:cubicBezTo>
                <a:cubicBezTo>
                  <a:pt x="303061" y="317275"/>
                  <a:pt x="312879" y="500707"/>
                  <a:pt x="300083" y="612508"/>
                </a:cubicBezTo>
                <a:cubicBezTo>
                  <a:pt x="209822" y="616551"/>
                  <a:pt x="169426" y="607076"/>
                  <a:pt x="100028" y="612508"/>
                </a:cubicBezTo>
                <a:cubicBezTo>
                  <a:pt x="117164" y="515227"/>
                  <a:pt x="97234" y="358644"/>
                  <a:pt x="100028" y="212190"/>
                </a:cubicBezTo>
                <a:cubicBezTo>
                  <a:pt x="67530" y="215785"/>
                  <a:pt x="32518" y="213485"/>
                  <a:pt x="0" y="212190"/>
                </a:cubicBezTo>
                <a:close/>
              </a:path>
              <a:path w="400110" h="612508" stroke="0" extrusionOk="0">
                <a:moveTo>
                  <a:pt x="0" y="212190"/>
                </a:moveTo>
                <a:cubicBezTo>
                  <a:pt x="92626" y="130782"/>
                  <a:pt x="148771" y="73229"/>
                  <a:pt x="200055" y="0"/>
                </a:cubicBezTo>
                <a:cubicBezTo>
                  <a:pt x="279192" y="100827"/>
                  <a:pt x="299080" y="114351"/>
                  <a:pt x="400110" y="212190"/>
                </a:cubicBezTo>
                <a:cubicBezTo>
                  <a:pt x="373445" y="211719"/>
                  <a:pt x="343523" y="213862"/>
                  <a:pt x="300083" y="212190"/>
                </a:cubicBezTo>
                <a:cubicBezTo>
                  <a:pt x="290729" y="341988"/>
                  <a:pt x="290442" y="434882"/>
                  <a:pt x="300083" y="612508"/>
                </a:cubicBezTo>
                <a:cubicBezTo>
                  <a:pt x="221094" y="606708"/>
                  <a:pt x="198657" y="606176"/>
                  <a:pt x="100028" y="612508"/>
                </a:cubicBezTo>
                <a:cubicBezTo>
                  <a:pt x="100545" y="432734"/>
                  <a:pt x="108184" y="354958"/>
                  <a:pt x="100028" y="212190"/>
                </a:cubicBezTo>
                <a:cubicBezTo>
                  <a:pt x="70367" y="216302"/>
                  <a:pt x="36710" y="212516"/>
                  <a:pt x="0" y="212190"/>
                </a:cubicBezTo>
                <a:close/>
              </a:path>
            </a:pathLst>
          </a:custGeom>
          <a:solidFill>
            <a:srgbClr val="00B0F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451688C-EE23-4448-B2E1-98C2080E8590}"/>
                  </a:ext>
                </a:extLst>
              </p:cNvPr>
              <p:cNvSpPr/>
              <p:nvPr/>
            </p:nvSpPr>
            <p:spPr>
              <a:xfrm>
                <a:off x="9900007" y="2406924"/>
                <a:ext cx="10998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𝐵𝐶𝐸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451688C-EE23-4448-B2E1-98C2080E85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007" y="2406924"/>
                <a:ext cx="1099852" cy="584775"/>
              </a:xfrm>
              <a:prstGeom prst="rect">
                <a:avLst/>
              </a:prstGeom>
              <a:blipFill>
                <a:blip r:embed="rId11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Up Arrow 23">
            <a:extLst>
              <a:ext uri="{FF2B5EF4-FFF2-40B4-BE49-F238E27FC236}">
                <a16:creationId xmlns:a16="http://schemas.microsoft.com/office/drawing/2014/main" id="{65C9AB74-E90F-7B45-A811-4C44E62B611D}"/>
              </a:ext>
            </a:extLst>
          </p:cNvPr>
          <p:cNvSpPr/>
          <p:nvPr/>
        </p:nvSpPr>
        <p:spPr>
          <a:xfrm rot="5400000">
            <a:off x="7297638" y="2420482"/>
            <a:ext cx="400110" cy="612508"/>
          </a:xfrm>
          <a:custGeom>
            <a:avLst/>
            <a:gdLst>
              <a:gd name="connsiteX0" fmla="*/ 0 w 400110"/>
              <a:gd name="connsiteY0" fmla="*/ 212190 h 612508"/>
              <a:gd name="connsiteX1" fmla="*/ 200055 w 400110"/>
              <a:gd name="connsiteY1" fmla="*/ 0 h 612508"/>
              <a:gd name="connsiteX2" fmla="*/ 400110 w 400110"/>
              <a:gd name="connsiteY2" fmla="*/ 212190 h 612508"/>
              <a:gd name="connsiteX3" fmla="*/ 300083 w 400110"/>
              <a:gd name="connsiteY3" fmla="*/ 212190 h 612508"/>
              <a:gd name="connsiteX4" fmla="*/ 300083 w 400110"/>
              <a:gd name="connsiteY4" fmla="*/ 612508 h 612508"/>
              <a:gd name="connsiteX5" fmla="*/ 100028 w 400110"/>
              <a:gd name="connsiteY5" fmla="*/ 612508 h 612508"/>
              <a:gd name="connsiteX6" fmla="*/ 100028 w 400110"/>
              <a:gd name="connsiteY6" fmla="*/ 212190 h 612508"/>
              <a:gd name="connsiteX7" fmla="*/ 0 w 400110"/>
              <a:gd name="connsiteY7" fmla="*/ 212190 h 61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110" h="612508" fill="none" extrusionOk="0">
                <a:moveTo>
                  <a:pt x="0" y="212190"/>
                </a:moveTo>
                <a:cubicBezTo>
                  <a:pt x="50456" y="171414"/>
                  <a:pt x="164300" y="48680"/>
                  <a:pt x="200055" y="0"/>
                </a:cubicBezTo>
                <a:cubicBezTo>
                  <a:pt x="244784" y="57384"/>
                  <a:pt x="299911" y="125571"/>
                  <a:pt x="400110" y="212190"/>
                </a:cubicBezTo>
                <a:cubicBezTo>
                  <a:pt x="369558" y="209568"/>
                  <a:pt x="322935" y="216401"/>
                  <a:pt x="300083" y="212190"/>
                </a:cubicBezTo>
                <a:cubicBezTo>
                  <a:pt x="303061" y="317275"/>
                  <a:pt x="312879" y="500707"/>
                  <a:pt x="300083" y="612508"/>
                </a:cubicBezTo>
                <a:cubicBezTo>
                  <a:pt x="209822" y="616551"/>
                  <a:pt x="169426" y="607076"/>
                  <a:pt x="100028" y="612508"/>
                </a:cubicBezTo>
                <a:cubicBezTo>
                  <a:pt x="117164" y="515227"/>
                  <a:pt x="97234" y="358644"/>
                  <a:pt x="100028" y="212190"/>
                </a:cubicBezTo>
                <a:cubicBezTo>
                  <a:pt x="67530" y="215785"/>
                  <a:pt x="32518" y="213485"/>
                  <a:pt x="0" y="212190"/>
                </a:cubicBezTo>
                <a:close/>
              </a:path>
              <a:path w="400110" h="612508" stroke="0" extrusionOk="0">
                <a:moveTo>
                  <a:pt x="0" y="212190"/>
                </a:moveTo>
                <a:cubicBezTo>
                  <a:pt x="92626" y="130782"/>
                  <a:pt x="148771" y="73229"/>
                  <a:pt x="200055" y="0"/>
                </a:cubicBezTo>
                <a:cubicBezTo>
                  <a:pt x="279192" y="100827"/>
                  <a:pt x="299080" y="114351"/>
                  <a:pt x="400110" y="212190"/>
                </a:cubicBezTo>
                <a:cubicBezTo>
                  <a:pt x="373445" y="211719"/>
                  <a:pt x="343523" y="213862"/>
                  <a:pt x="300083" y="212190"/>
                </a:cubicBezTo>
                <a:cubicBezTo>
                  <a:pt x="290729" y="341988"/>
                  <a:pt x="290442" y="434882"/>
                  <a:pt x="300083" y="612508"/>
                </a:cubicBezTo>
                <a:cubicBezTo>
                  <a:pt x="221094" y="606708"/>
                  <a:pt x="198657" y="606176"/>
                  <a:pt x="100028" y="612508"/>
                </a:cubicBezTo>
                <a:cubicBezTo>
                  <a:pt x="100545" y="432734"/>
                  <a:pt x="108184" y="354958"/>
                  <a:pt x="100028" y="212190"/>
                </a:cubicBezTo>
                <a:cubicBezTo>
                  <a:pt x="70367" y="216302"/>
                  <a:pt x="36710" y="212516"/>
                  <a:pt x="0" y="212190"/>
                </a:cubicBezTo>
                <a:close/>
              </a:path>
            </a:pathLst>
          </a:custGeom>
          <a:solidFill>
            <a:srgbClr val="00B0F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86" name="Up Arrow 23">
            <a:extLst>
              <a:ext uri="{FF2B5EF4-FFF2-40B4-BE49-F238E27FC236}">
                <a16:creationId xmlns:a16="http://schemas.microsoft.com/office/drawing/2014/main" id="{F6658028-07EC-8B4E-9C2E-6BFA4555C4E3}"/>
              </a:ext>
            </a:extLst>
          </p:cNvPr>
          <p:cNvSpPr/>
          <p:nvPr/>
        </p:nvSpPr>
        <p:spPr>
          <a:xfrm rot="5400000">
            <a:off x="7296996" y="3046579"/>
            <a:ext cx="400110" cy="612508"/>
          </a:xfrm>
          <a:custGeom>
            <a:avLst/>
            <a:gdLst>
              <a:gd name="connsiteX0" fmla="*/ 0 w 400110"/>
              <a:gd name="connsiteY0" fmla="*/ 212190 h 612508"/>
              <a:gd name="connsiteX1" fmla="*/ 200055 w 400110"/>
              <a:gd name="connsiteY1" fmla="*/ 0 h 612508"/>
              <a:gd name="connsiteX2" fmla="*/ 400110 w 400110"/>
              <a:gd name="connsiteY2" fmla="*/ 212190 h 612508"/>
              <a:gd name="connsiteX3" fmla="*/ 300083 w 400110"/>
              <a:gd name="connsiteY3" fmla="*/ 212190 h 612508"/>
              <a:gd name="connsiteX4" fmla="*/ 300083 w 400110"/>
              <a:gd name="connsiteY4" fmla="*/ 612508 h 612508"/>
              <a:gd name="connsiteX5" fmla="*/ 100028 w 400110"/>
              <a:gd name="connsiteY5" fmla="*/ 612508 h 612508"/>
              <a:gd name="connsiteX6" fmla="*/ 100028 w 400110"/>
              <a:gd name="connsiteY6" fmla="*/ 212190 h 612508"/>
              <a:gd name="connsiteX7" fmla="*/ 0 w 400110"/>
              <a:gd name="connsiteY7" fmla="*/ 212190 h 61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110" h="612508" fill="none" extrusionOk="0">
                <a:moveTo>
                  <a:pt x="0" y="212190"/>
                </a:moveTo>
                <a:cubicBezTo>
                  <a:pt x="50456" y="171414"/>
                  <a:pt x="164300" y="48680"/>
                  <a:pt x="200055" y="0"/>
                </a:cubicBezTo>
                <a:cubicBezTo>
                  <a:pt x="244784" y="57384"/>
                  <a:pt x="299911" y="125571"/>
                  <a:pt x="400110" y="212190"/>
                </a:cubicBezTo>
                <a:cubicBezTo>
                  <a:pt x="369558" y="209568"/>
                  <a:pt x="322935" y="216401"/>
                  <a:pt x="300083" y="212190"/>
                </a:cubicBezTo>
                <a:cubicBezTo>
                  <a:pt x="303061" y="317275"/>
                  <a:pt x="312879" y="500707"/>
                  <a:pt x="300083" y="612508"/>
                </a:cubicBezTo>
                <a:cubicBezTo>
                  <a:pt x="209822" y="616551"/>
                  <a:pt x="169426" y="607076"/>
                  <a:pt x="100028" y="612508"/>
                </a:cubicBezTo>
                <a:cubicBezTo>
                  <a:pt x="117164" y="515227"/>
                  <a:pt x="97234" y="358644"/>
                  <a:pt x="100028" y="212190"/>
                </a:cubicBezTo>
                <a:cubicBezTo>
                  <a:pt x="67530" y="215785"/>
                  <a:pt x="32518" y="213485"/>
                  <a:pt x="0" y="212190"/>
                </a:cubicBezTo>
                <a:close/>
              </a:path>
              <a:path w="400110" h="612508" stroke="0" extrusionOk="0">
                <a:moveTo>
                  <a:pt x="0" y="212190"/>
                </a:moveTo>
                <a:cubicBezTo>
                  <a:pt x="92626" y="130782"/>
                  <a:pt x="148771" y="73229"/>
                  <a:pt x="200055" y="0"/>
                </a:cubicBezTo>
                <a:cubicBezTo>
                  <a:pt x="279192" y="100827"/>
                  <a:pt x="299080" y="114351"/>
                  <a:pt x="400110" y="212190"/>
                </a:cubicBezTo>
                <a:cubicBezTo>
                  <a:pt x="373445" y="211719"/>
                  <a:pt x="343523" y="213862"/>
                  <a:pt x="300083" y="212190"/>
                </a:cubicBezTo>
                <a:cubicBezTo>
                  <a:pt x="290729" y="341988"/>
                  <a:pt x="290442" y="434882"/>
                  <a:pt x="300083" y="612508"/>
                </a:cubicBezTo>
                <a:cubicBezTo>
                  <a:pt x="221094" y="606708"/>
                  <a:pt x="198657" y="606176"/>
                  <a:pt x="100028" y="612508"/>
                </a:cubicBezTo>
                <a:cubicBezTo>
                  <a:pt x="100545" y="432734"/>
                  <a:pt x="108184" y="354958"/>
                  <a:pt x="100028" y="212190"/>
                </a:cubicBezTo>
                <a:cubicBezTo>
                  <a:pt x="70367" y="216302"/>
                  <a:pt x="36710" y="212516"/>
                  <a:pt x="0" y="212190"/>
                </a:cubicBezTo>
                <a:close/>
              </a:path>
            </a:pathLst>
          </a:custGeom>
          <a:solidFill>
            <a:srgbClr val="00B0F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02DFA5F-8B37-9749-9CDB-683B96DE83D3}"/>
                  </a:ext>
                </a:extLst>
              </p:cNvPr>
              <p:cNvSpPr/>
              <p:nvPr/>
            </p:nvSpPr>
            <p:spPr>
              <a:xfrm>
                <a:off x="7846667" y="3069346"/>
                <a:ext cx="16642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02DFA5F-8B37-9749-9CDB-683B96DE8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667" y="3069346"/>
                <a:ext cx="1664238" cy="523220"/>
              </a:xfrm>
              <a:prstGeom prst="rect">
                <a:avLst/>
              </a:prstGeom>
              <a:blipFill>
                <a:blip r:embed="rId12"/>
                <a:stretch>
                  <a:fillRect r="-227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Up Arrow 23">
            <a:extLst>
              <a:ext uri="{FF2B5EF4-FFF2-40B4-BE49-F238E27FC236}">
                <a16:creationId xmlns:a16="http://schemas.microsoft.com/office/drawing/2014/main" id="{DDC3DA28-5FFF-3E4A-8FE6-20B6CB685384}"/>
              </a:ext>
            </a:extLst>
          </p:cNvPr>
          <p:cNvSpPr/>
          <p:nvPr/>
        </p:nvSpPr>
        <p:spPr>
          <a:xfrm rot="5400000">
            <a:off x="9615876" y="3015569"/>
            <a:ext cx="400110" cy="612508"/>
          </a:xfrm>
          <a:custGeom>
            <a:avLst/>
            <a:gdLst>
              <a:gd name="connsiteX0" fmla="*/ 0 w 400110"/>
              <a:gd name="connsiteY0" fmla="*/ 212190 h 612508"/>
              <a:gd name="connsiteX1" fmla="*/ 200055 w 400110"/>
              <a:gd name="connsiteY1" fmla="*/ 0 h 612508"/>
              <a:gd name="connsiteX2" fmla="*/ 400110 w 400110"/>
              <a:gd name="connsiteY2" fmla="*/ 212190 h 612508"/>
              <a:gd name="connsiteX3" fmla="*/ 300083 w 400110"/>
              <a:gd name="connsiteY3" fmla="*/ 212190 h 612508"/>
              <a:gd name="connsiteX4" fmla="*/ 300083 w 400110"/>
              <a:gd name="connsiteY4" fmla="*/ 612508 h 612508"/>
              <a:gd name="connsiteX5" fmla="*/ 100028 w 400110"/>
              <a:gd name="connsiteY5" fmla="*/ 612508 h 612508"/>
              <a:gd name="connsiteX6" fmla="*/ 100028 w 400110"/>
              <a:gd name="connsiteY6" fmla="*/ 212190 h 612508"/>
              <a:gd name="connsiteX7" fmla="*/ 0 w 400110"/>
              <a:gd name="connsiteY7" fmla="*/ 212190 h 61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110" h="612508" fill="none" extrusionOk="0">
                <a:moveTo>
                  <a:pt x="0" y="212190"/>
                </a:moveTo>
                <a:cubicBezTo>
                  <a:pt x="50456" y="171414"/>
                  <a:pt x="164300" y="48680"/>
                  <a:pt x="200055" y="0"/>
                </a:cubicBezTo>
                <a:cubicBezTo>
                  <a:pt x="244784" y="57384"/>
                  <a:pt x="299911" y="125571"/>
                  <a:pt x="400110" y="212190"/>
                </a:cubicBezTo>
                <a:cubicBezTo>
                  <a:pt x="369558" y="209568"/>
                  <a:pt x="322935" y="216401"/>
                  <a:pt x="300083" y="212190"/>
                </a:cubicBezTo>
                <a:cubicBezTo>
                  <a:pt x="303061" y="317275"/>
                  <a:pt x="312879" y="500707"/>
                  <a:pt x="300083" y="612508"/>
                </a:cubicBezTo>
                <a:cubicBezTo>
                  <a:pt x="209822" y="616551"/>
                  <a:pt x="169426" y="607076"/>
                  <a:pt x="100028" y="612508"/>
                </a:cubicBezTo>
                <a:cubicBezTo>
                  <a:pt x="117164" y="515227"/>
                  <a:pt x="97234" y="358644"/>
                  <a:pt x="100028" y="212190"/>
                </a:cubicBezTo>
                <a:cubicBezTo>
                  <a:pt x="67530" y="215785"/>
                  <a:pt x="32518" y="213485"/>
                  <a:pt x="0" y="212190"/>
                </a:cubicBezTo>
                <a:close/>
              </a:path>
              <a:path w="400110" h="612508" stroke="0" extrusionOk="0">
                <a:moveTo>
                  <a:pt x="0" y="212190"/>
                </a:moveTo>
                <a:cubicBezTo>
                  <a:pt x="92626" y="130782"/>
                  <a:pt x="148771" y="73229"/>
                  <a:pt x="200055" y="0"/>
                </a:cubicBezTo>
                <a:cubicBezTo>
                  <a:pt x="279192" y="100827"/>
                  <a:pt x="299080" y="114351"/>
                  <a:pt x="400110" y="212190"/>
                </a:cubicBezTo>
                <a:cubicBezTo>
                  <a:pt x="373445" y="211719"/>
                  <a:pt x="343523" y="213862"/>
                  <a:pt x="300083" y="212190"/>
                </a:cubicBezTo>
                <a:cubicBezTo>
                  <a:pt x="290729" y="341988"/>
                  <a:pt x="290442" y="434882"/>
                  <a:pt x="300083" y="612508"/>
                </a:cubicBezTo>
                <a:cubicBezTo>
                  <a:pt x="221094" y="606708"/>
                  <a:pt x="198657" y="606176"/>
                  <a:pt x="100028" y="612508"/>
                </a:cubicBezTo>
                <a:cubicBezTo>
                  <a:pt x="100545" y="432734"/>
                  <a:pt x="108184" y="354958"/>
                  <a:pt x="100028" y="212190"/>
                </a:cubicBezTo>
                <a:cubicBezTo>
                  <a:pt x="70367" y="216302"/>
                  <a:pt x="36710" y="212516"/>
                  <a:pt x="0" y="212190"/>
                </a:cubicBezTo>
                <a:close/>
              </a:path>
            </a:pathLst>
          </a:custGeom>
          <a:solidFill>
            <a:srgbClr val="00B0F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A6FFC9A-FD78-B147-B7DF-07925322CBF4}"/>
                  </a:ext>
                </a:extLst>
              </p:cNvPr>
              <p:cNvSpPr/>
              <p:nvPr/>
            </p:nvSpPr>
            <p:spPr>
              <a:xfrm>
                <a:off x="10179335" y="3010565"/>
                <a:ext cx="10774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𝐶𝐶𝐸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A6FFC9A-FD78-B147-B7DF-07925322C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335" y="3010565"/>
                <a:ext cx="1077411" cy="584775"/>
              </a:xfrm>
              <a:prstGeom prst="rect">
                <a:avLst/>
              </a:prstGeom>
              <a:blipFill>
                <a:blip r:embed="rId13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AC8F885-0F1E-8B44-ADB4-7ED6CEDEE0DD}"/>
                  </a:ext>
                </a:extLst>
              </p:cNvPr>
              <p:cNvSpPr/>
              <p:nvPr/>
            </p:nvSpPr>
            <p:spPr>
              <a:xfrm>
                <a:off x="7878825" y="4562603"/>
                <a:ext cx="345870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𝐵𝐶𝐸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𝐶𝐶𝐸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AC8F885-0F1E-8B44-ADB4-7ED6CEDEE0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825" y="4562603"/>
                <a:ext cx="3458704" cy="584775"/>
              </a:xfrm>
              <a:prstGeom prst="rect">
                <a:avLst/>
              </a:prstGeom>
              <a:blipFill>
                <a:blip r:embed="rId14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Google Shape;12291;p47">
            <a:extLst>
              <a:ext uri="{FF2B5EF4-FFF2-40B4-BE49-F238E27FC236}">
                <a16:creationId xmlns:a16="http://schemas.microsoft.com/office/drawing/2014/main" id="{F8E5EE76-A854-5B47-8BAC-2BF22BA2D673}"/>
              </a:ext>
            </a:extLst>
          </p:cNvPr>
          <p:cNvSpPr txBox="1"/>
          <p:nvPr/>
        </p:nvSpPr>
        <p:spPr>
          <a:xfrm>
            <a:off x="7516147" y="3725008"/>
            <a:ext cx="1993530" cy="83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1155CC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Multi Class  Classification</a:t>
            </a:r>
            <a:endParaRPr sz="1900" b="1" dirty="0">
              <a:solidFill>
                <a:srgbClr val="1155CC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21E92E-087E-5B43-AFCA-EF603DF177B9}"/>
              </a:ext>
            </a:extLst>
          </p:cNvPr>
          <p:cNvSpPr/>
          <p:nvPr/>
        </p:nvSpPr>
        <p:spPr>
          <a:xfrm>
            <a:off x="3332941" y="5472113"/>
            <a:ext cx="7116992" cy="12938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FALSE NEGATIVES: Discriminator is passed a fake and it calls it real but the wrong class. In vanilla GAN, the generator would be happy but in this case the Generator still updates. </a:t>
            </a:r>
          </a:p>
        </p:txBody>
      </p:sp>
      <p:sp>
        <p:nvSpPr>
          <p:cNvPr id="7" name="Line Callout 1 (No Border) 6">
            <a:extLst>
              <a:ext uri="{FF2B5EF4-FFF2-40B4-BE49-F238E27FC236}">
                <a16:creationId xmlns:a16="http://schemas.microsoft.com/office/drawing/2014/main" id="{07C1BFBF-F0C0-B841-9850-2B70FCEE00DE}"/>
              </a:ext>
            </a:extLst>
          </p:cNvPr>
          <p:cNvSpPr/>
          <p:nvPr/>
        </p:nvSpPr>
        <p:spPr>
          <a:xfrm>
            <a:off x="9900008" y="1572972"/>
            <a:ext cx="2059806" cy="584775"/>
          </a:xfrm>
          <a:prstGeom prst="callout1">
            <a:avLst>
              <a:gd name="adj1" fmla="val 105492"/>
              <a:gd name="adj2" fmla="val 44566"/>
              <a:gd name="adj3" fmla="val 498084"/>
              <a:gd name="adj4" fmla="val 1910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Hyperparameter</a:t>
            </a:r>
          </a:p>
        </p:txBody>
      </p:sp>
    </p:spTree>
    <p:extLst>
      <p:ext uri="{BB962C8B-B14F-4D97-AF65-F5344CB8AC3E}">
        <p14:creationId xmlns:p14="http://schemas.microsoft.com/office/powerpoint/2010/main" val="235380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464646"/>
              </a:buClr>
              <a:buSzPts val="2400"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Auxiliary Classifier 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Generative Adversarial Network </a:t>
            </a:r>
            <a:endParaRPr dirty="0"/>
          </a:p>
        </p:txBody>
      </p:sp>
      <p:sp>
        <p:nvSpPr>
          <p:cNvPr id="223" name="Google Shape;223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 sz="1467"/>
              <a:pPr/>
              <a:t>47</a:t>
            </a:fld>
            <a:endParaRPr sz="1467"/>
          </a:p>
        </p:txBody>
      </p:sp>
      <p:pic>
        <p:nvPicPr>
          <p:cNvPr id="9" name="Google Shape;620;p69">
            <a:extLst>
              <a:ext uri="{FF2B5EF4-FFF2-40B4-BE49-F238E27FC236}">
                <a16:creationId xmlns:a16="http://schemas.microsoft.com/office/drawing/2014/main" id="{93E3D6FC-4979-8449-8A22-2C3B12C826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1837900"/>
            <a:ext cx="11785599" cy="350584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17;p69">
            <a:extLst>
              <a:ext uri="{FF2B5EF4-FFF2-40B4-BE49-F238E27FC236}">
                <a16:creationId xmlns:a16="http://schemas.microsoft.com/office/drawing/2014/main" id="{3D055EEB-67AA-D74E-8CF7-7365E8B93835}"/>
              </a:ext>
            </a:extLst>
          </p:cNvPr>
          <p:cNvSpPr txBox="1"/>
          <p:nvPr/>
        </p:nvSpPr>
        <p:spPr>
          <a:xfrm>
            <a:off x="4551800" y="5401733"/>
            <a:ext cx="3088400" cy="6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[Odena et al. 2016]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0933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77ED-4BB2-FB40-B2BF-56E97331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Wasserstein GAN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98824-8048-2C4F-8BDC-8B70F3B9A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83807"/>
            <a:ext cx="11009293" cy="211114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Calibri"/>
                <a:cs typeface="Calibri"/>
                <a:sym typeface="Calibri"/>
              </a:rPr>
              <a:t>They propose a GAN framework base on a metric that correlates with image quality: The Earth Mover Distance, or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Calibri"/>
                <a:cs typeface="Calibri"/>
                <a:sym typeface="Calibri"/>
              </a:rPr>
              <a:t>Wasserstein Distance 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[Arjovsky et al. 2017]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  <a:ea typeface="Calibri"/>
              <a:cs typeface="Calibri"/>
              <a:sym typeface="Calibri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01295-7496-7A49-91BD-EC07A2BB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48</a:t>
            </a:fld>
            <a:endParaRPr lang="en-US"/>
          </a:p>
        </p:txBody>
      </p:sp>
      <p:pic>
        <p:nvPicPr>
          <p:cNvPr id="6" name="Google Shape;640;p71">
            <a:extLst>
              <a:ext uri="{FF2B5EF4-FFF2-40B4-BE49-F238E27FC236}">
                <a16:creationId xmlns:a16="http://schemas.microsoft.com/office/drawing/2014/main" id="{ACBF4634-2842-D548-AE69-7256026ED2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083" y="2577707"/>
            <a:ext cx="6847833" cy="34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41;p71">
            <a:extLst>
              <a:ext uri="{FF2B5EF4-FFF2-40B4-BE49-F238E27FC236}">
                <a16:creationId xmlns:a16="http://schemas.microsoft.com/office/drawing/2014/main" id="{480DC1AA-1785-0C40-9196-4D1D0D0DF62F}"/>
              </a:ext>
            </a:extLst>
          </p:cNvPr>
          <p:cNvSpPr txBox="1"/>
          <p:nvPr/>
        </p:nvSpPr>
        <p:spPr>
          <a:xfrm>
            <a:off x="974801" y="6328725"/>
            <a:ext cx="41464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[Image: Learning with mini-batch Wasserstein]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33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77ED-4BB2-FB40-B2BF-56E97331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Wasserstein GAN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98824-8048-2C4F-8BDC-8B70F3B9A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83807"/>
            <a:ext cx="11009293" cy="4991691"/>
          </a:xfrm>
        </p:spPr>
        <p:txBody>
          <a:bodyPr/>
          <a:lstStyle/>
          <a:p>
            <a:r>
              <a:rPr lang="en-US" u="sng" dirty="0"/>
              <a:t>Distance is everything: </a:t>
            </a:r>
          </a:p>
          <a:p>
            <a:r>
              <a:rPr lang="en-US" dirty="0"/>
              <a:t>In general, generative models seek to minimize the distance between </a:t>
            </a:r>
            <a:r>
              <a:rPr lang="en-US" b="1" dirty="0"/>
              <a:t>real and learned distribution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>
              <a:spcAft>
                <a:spcPts val="900"/>
              </a:spcAft>
            </a:pPr>
            <a:r>
              <a:rPr lang="en-US" dirty="0"/>
              <a:t>Wasserstein (also EM, Earth-Mover) distance: </a:t>
            </a:r>
          </a:p>
          <a:p>
            <a:r>
              <a:rPr lang="en-US" dirty="0"/>
              <a:t>“Informally, if the distributions are interpreted as two different ways of piling up a certain amount of dirt over the region D, the </a:t>
            </a:r>
            <a:r>
              <a:rPr lang="en-US" b="1" dirty="0"/>
              <a:t>Wasserstein distance </a:t>
            </a:r>
            <a:r>
              <a:rPr lang="en-US" dirty="0"/>
              <a:t>is the </a:t>
            </a:r>
            <a:r>
              <a:rPr lang="en-US" b="1" dirty="0"/>
              <a:t>minimum cost </a:t>
            </a:r>
            <a:r>
              <a:rPr lang="en-US" dirty="0"/>
              <a:t>of turning one pile into the other; where the cost is assumed to be amount of dirt moved times the distance by which it is moved.” 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01295-7496-7A49-91BD-EC07A2BB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49</a:t>
            </a:fld>
            <a:endParaRPr lang="en-US"/>
          </a:p>
        </p:txBody>
      </p:sp>
      <p:sp>
        <p:nvSpPr>
          <p:cNvPr id="7" name="Google Shape;641;p71">
            <a:extLst>
              <a:ext uri="{FF2B5EF4-FFF2-40B4-BE49-F238E27FC236}">
                <a16:creationId xmlns:a16="http://schemas.microsoft.com/office/drawing/2014/main" id="{480DC1AA-1785-0C40-9196-4D1D0D0DF62F}"/>
              </a:ext>
            </a:extLst>
          </p:cNvPr>
          <p:cNvSpPr txBox="1"/>
          <p:nvPr/>
        </p:nvSpPr>
        <p:spPr>
          <a:xfrm>
            <a:off x="974801" y="6328725"/>
            <a:ext cx="41464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[Image: Learning with mini-batch Wasserstein]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1114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D8BDF-C43F-2341-8650-3626B4664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DFA33-893F-2F46-98BB-A18580345BB2}"/>
              </a:ext>
            </a:extLst>
          </p:cNvPr>
          <p:cNvSpPr txBox="1"/>
          <p:nvPr/>
        </p:nvSpPr>
        <p:spPr>
          <a:xfrm>
            <a:off x="855431" y="40718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</a:rPr>
              <a:t>Quiz Q1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59DCD8-7261-9F44-A065-D19865836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0" y="850084"/>
            <a:ext cx="10579100" cy="19685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70054A2-072F-A84B-8D2B-0EEFDF4F017C}"/>
              </a:ext>
            </a:extLst>
          </p:cNvPr>
          <p:cNvSpPr/>
          <p:nvPr/>
        </p:nvSpPr>
        <p:spPr>
          <a:xfrm>
            <a:off x="8116453" y="2958993"/>
            <a:ext cx="3206339" cy="517804"/>
          </a:xfrm>
          <a:prstGeom prst="wedgeRoundRectCallout">
            <a:avLst>
              <a:gd name="adj1" fmla="val -115253"/>
              <a:gd name="adj2" fmla="val -10544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Fooled means D can not tell real from fake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B105F4-07D5-E34A-8A07-6362372EB718}"/>
                  </a:ext>
                </a:extLst>
              </p:cNvPr>
              <p:cNvSpPr txBox="1"/>
              <p:nvPr/>
            </p:nvSpPr>
            <p:spPr>
              <a:xfrm>
                <a:off x="659268" y="3135058"/>
                <a:ext cx="11329532" cy="3535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halkboard SE" panose="03050602040202020205" pitchFamily="66" charset="77"/>
                  </a:rPr>
                  <a:t>Possible interpretations ”perfectly fooled”  as: </a:t>
                </a: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latin typeface="Chalkboard" panose="03050602040202020205" pitchFamily="66" charset="77"/>
                  </a:rPr>
                  <a:t>is whatever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𝑓𝑎𝑘𝑒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r>
                  <a:rPr lang="en-US" sz="2400" dirty="0">
                    <a:latin typeface="Chalkboard" panose="03050602040202020205" pitchFamily="66" charset="77"/>
                  </a:rPr>
                  <a:t>. This would give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⁡(0)</m:t>
                    </m:r>
                  </m:oMath>
                </a14:m>
                <a:r>
                  <a:rPr lang="en-US" sz="2400" dirty="0">
                    <a:latin typeface="Chalkboard" panose="03050602040202020205" pitchFamily="66" charset="77"/>
                  </a:rPr>
                  <a:t> which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−∞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400" dirty="0">
                    <a:latin typeface="Chalkboard" panose="03050602040202020205" pitchFamily="66" charset="77"/>
                  </a:rPr>
                  <a:t>one of the answers work. </a:t>
                </a: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err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 err="1">
                                <a:latin typeface="Cambria Math" panose="02040503050406030204" pitchFamily="18" charset="0"/>
                              </a:rPr>
                              <m:t>𝑟𝑒𝑎𝑙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halkboard" panose="03050602040202020205" pitchFamily="66" charset="77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𝑓𝑎𝑘𝑒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)=1 </m:t>
                    </m:r>
                  </m:oMath>
                </a14:m>
                <a:r>
                  <a:rPr lang="en-US" sz="2400" dirty="0">
                    <a:latin typeface="Chalkboard" panose="03050602040202020205" pitchFamily="66" charset="77"/>
                  </a:rPr>
                  <a:t>which again will result in infinities. No match. </a:t>
                </a: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halkboard" panose="03050602040202020205" pitchFamily="66" charset="77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𝑓𝑎𝑘𝑒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halkboard" panose="03050602040202020205" pitchFamily="66" charset="77"/>
                  </a:rPr>
                  <a:t>which means the Discriminator has no idea what is going on. </a:t>
                </a:r>
              </a:p>
              <a:p>
                <a:endParaRPr lang="en-US" sz="2400" dirty="0">
                  <a:latin typeface="Chalkboard" panose="03050602040202020205" pitchFamily="66" charset="77"/>
                </a:endParaRPr>
              </a:p>
              <a:p>
                <a:r>
                  <a:rPr lang="en-US" sz="2400" dirty="0">
                    <a:latin typeface="Chalkboard" panose="03050602040202020205" pitchFamily="66" charset="77"/>
                  </a:rPr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⁡(1/2) = −</m:t>
                    </m:r>
                    <m:r>
                      <m:rPr>
                        <m:sty m:val="p"/>
                      </m:rPr>
                      <a:rPr lang="en-US" sz="240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⁡(2) </m:t>
                    </m:r>
                  </m:oMath>
                </a14:m>
                <a:endParaRPr lang="en-US" sz="2400" dirty="0">
                  <a:latin typeface="Chalkboard" panose="03050602040202020205" pitchFamily="66" charset="77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B105F4-07D5-E34A-8A07-6362372EB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8" y="3135058"/>
                <a:ext cx="11329532" cy="3535455"/>
              </a:xfrm>
              <a:prstGeom prst="rect">
                <a:avLst/>
              </a:prstGeom>
              <a:blipFill>
                <a:blip r:embed="rId3"/>
                <a:stretch>
                  <a:fillRect l="-783" t="-1429" r="-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9B53B10-34E4-6547-A8D2-633BF7623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704" y="6130631"/>
            <a:ext cx="6414088" cy="51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72" descr="https://cdn-images-1.medium.com/max/2000/1*bs1zwl_5vPQGh9P4hEgv6A.png"/>
          <p:cNvPicPr preferRelativeResize="0"/>
          <p:nvPr/>
        </p:nvPicPr>
        <p:blipFill rotWithShape="1">
          <a:blip r:embed="rId3">
            <a:alphaModFix/>
          </a:blip>
          <a:srcRect l="20920" r="20510"/>
          <a:stretch/>
        </p:blipFill>
        <p:spPr>
          <a:xfrm>
            <a:off x="4001965" y="4307558"/>
            <a:ext cx="4664765" cy="2137720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51" name="Google Shape;651;p7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50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3C99DE9-1076-774E-96BE-4111D15EC704}"/>
                  </a:ext>
                </a:extLst>
              </p:cNvPr>
              <p:cNvSpPr/>
              <p:nvPr/>
            </p:nvSpPr>
            <p:spPr>
              <a:xfrm>
                <a:off x="1006286" y="550687"/>
                <a:ext cx="10656125" cy="34463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Calibri"/>
                    <a:cs typeface="Calibri"/>
                    <a:sym typeface="Calibri"/>
                  </a:rPr>
                  <a:t>Imagine we started with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 and wanted to move mass around to change it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. Moving mass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 by distance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 costs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. To execute this, for all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24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x,y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, move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 mass from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 to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</a:p>
              <a:p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Cambria Math" panose="02040503050406030204" pitchFamily="18" charset="0"/>
                  </a:rPr>
                  <a:t>Among all the transport plans, the earth moving (EM) distance corresponds to the cost of the optimal transport plan.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3C99DE9-1076-774E-96BE-4111D15EC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286" y="550687"/>
                <a:ext cx="10656125" cy="3446393"/>
              </a:xfrm>
              <a:prstGeom prst="rect">
                <a:avLst/>
              </a:prstGeom>
              <a:blipFill>
                <a:blip r:embed="rId4"/>
                <a:stretch>
                  <a:fillRect l="-952" t="-147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6381CDD-A62B-1C4B-BBC3-B4B1422B6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200" y="2077496"/>
            <a:ext cx="7975600" cy="762000"/>
          </a:xfrm>
          <a:prstGeom prst="rect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77ED-4BB2-FB40-B2BF-56E97331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Wasserstein GAN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98824-8048-2C4F-8BDC-8B70F3B9AE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983807"/>
                <a:ext cx="11009293" cy="2111143"/>
              </a:xfrm>
            </p:spPr>
            <p:txBody>
              <a:bodyPr/>
              <a:lstStyle/>
              <a:p>
                <a:r>
                  <a:rPr lang="en-US" sz="2400" dirty="0"/>
                  <a:t>●  Exact computation is intractable. </a:t>
                </a:r>
              </a:p>
              <a:p>
                <a:r>
                  <a:rPr lang="en-US" sz="2400" dirty="0"/>
                  <a:t>●  Idea: Use a NN to </a:t>
                </a:r>
                <a:r>
                  <a:rPr lang="en-US" sz="2400" b="1" dirty="0"/>
                  <a:t>approximate </a:t>
                </a:r>
                <a:r>
                  <a:rPr lang="en-US" sz="2400" dirty="0"/>
                  <a:t>Wasserstein distance. </a:t>
                </a:r>
              </a:p>
              <a:p>
                <a:r>
                  <a:rPr lang="en-US" sz="2400" dirty="0"/>
                  <a:t>●  Here, we re-use the discriminator, whose outputs are now </a:t>
                </a:r>
                <a:r>
                  <a:rPr lang="en-US" sz="2400" b="1" dirty="0"/>
                  <a:t>unbounded.</a:t>
                </a:r>
                <a:endParaRPr lang="en-US" sz="2400" dirty="0"/>
              </a:p>
              <a:p>
                <a:r>
                  <a:rPr lang="en-US" sz="2400" dirty="0"/>
                  <a:t>●  We define a custom loss function: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here is chosen from {-1, 1} according to real/fake </a:t>
                </a: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Idea: </a:t>
                </a:r>
                <a:r>
                  <a:rPr lang="en-US" sz="2400" dirty="0"/>
                  <a:t>make predictions for real as large as possible, and for fakes as small as possible </a:t>
                </a:r>
              </a:p>
              <a:p>
                <a:endParaRPr lang="en-US" sz="2400" dirty="0"/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98824-8048-2C4F-8BDC-8B70F3B9AE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983807"/>
                <a:ext cx="11009293" cy="2111143"/>
              </a:xfrm>
              <a:blipFill>
                <a:blip r:embed="rId3"/>
                <a:stretch>
                  <a:fillRect l="-806" t="-2395" r="-691" b="-13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01295-7496-7A49-91BD-EC07A2BB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51</a:t>
            </a:fld>
            <a:endParaRPr lang="en-US"/>
          </a:p>
        </p:txBody>
      </p:sp>
      <p:sp>
        <p:nvSpPr>
          <p:cNvPr id="7" name="Google Shape;641;p71">
            <a:extLst>
              <a:ext uri="{FF2B5EF4-FFF2-40B4-BE49-F238E27FC236}">
                <a16:creationId xmlns:a16="http://schemas.microsoft.com/office/drawing/2014/main" id="{480DC1AA-1785-0C40-9196-4D1D0D0DF62F}"/>
              </a:ext>
            </a:extLst>
          </p:cNvPr>
          <p:cNvSpPr txBox="1"/>
          <p:nvPr/>
        </p:nvSpPr>
        <p:spPr>
          <a:xfrm>
            <a:off x="974801" y="6328725"/>
            <a:ext cx="41464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[Image: Learning with mini-batch Wasserstein]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FC40B2-738E-E648-AB63-D30EB2633AE0}"/>
                  </a:ext>
                </a:extLst>
              </p:cNvPr>
              <p:cNvSpPr txBox="1"/>
              <p:nvPr/>
            </p:nvSpPr>
            <p:spPr>
              <a:xfrm>
                <a:off x="4917188" y="2905168"/>
                <a:ext cx="3173240" cy="896207"/>
              </a:xfrm>
              <a:prstGeom prst="rect">
                <a:avLst/>
              </a:prstGeom>
              <a:noFill/>
              <a:ln w="381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FC40B2-738E-E648-AB63-D30EB2633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188" y="2905168"/>
                <a:ext cx="3173240" cy="896207"/>
              </a:xfrm>
              <a:prstGeom prst="rect">
                <a:avLst/>
              </a:prstGeom>
              <a:blipFill>
                <a:blip r:embed="rId5"/>
                <a:stretch>
                  <a:fillRect l="-3150" t="-141892" b="-194595"/>
                </a:stretch>
              </a:blipFill>
              <a:ln w="381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708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77ED-4BB2-FB40-B2BF-56E97331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Wasserstein GAN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01295-7496-7A49-91BD-EC07A2BB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52</a:t>
            </a:fld>
            <a:endParaRPr lang="en-US"/>
          </a:p>
        </p:txBody>
      </p:sp>
      <p:pic>
        <p:nvPicPr>
          <p:cNvPr id="3073" name="Picture 1" descr="page28image37043584">
            <a:extLst>
              <a:ext uri="{FF2B5EF4-FFF2-40B4-BE49-F238E27FC236}">
                <a16:creationId xmlns:a16="http://schemas.microsoft.com/office/drawing/2014/main" id="{6F715FF1-AB54-4741-B86D-50BE8EB1E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081"/>
            <a:ext cx="78994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EE809C-C712-9148-AFE0-F03A2D694371}"/>
              </a:ext>
            </a:extLst>
          </p:cNvPr>
          <p:cNvSpPr/>
          <p:nvPr/>
        </p:nvSpPr>
        <p:spPr>
          <a:xfrm>
            <a:off x="1325526" y="1178197"/>
            <a:ext cx="8966790" cy="3828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44444"/>
                </a:solidFill>
                <a:latin typeface="Karla" pitchFamily="2" charset="0"/>
              </a:rPr>
              <a:t>The authors claim: </a:t>
            </a:r>
          </a:p>
          <a:p>
            <a:endParaRPr lang="en-US" sz="2400" dirty="0">
              <a:solidFill>
                <a:srgbClr val="444444"/>
              </a:solidFill>
              <a:latin typeface="Karla" pitchFamily="2" charset="0"/>
            </a:endParaRPr>
          </a:p>
          <a:p>
            <a:endParaRPr lang="en-US" sz="2400" dirty="0">
              <a:solidFill>
                <a:srgbClr val="444444"/>
              </a:solidFill>
              <a:latin typeface="Karla" pitchFamily="2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44444"/>
                </a:solidFill>
                <a:latin typeface="Karla" pitchFamily="2" charset="0"/>
              </a:rPr>
              <a:t>Higher stability during training, less need for carefully balancing generator and discriminator. </a:t>
            </a:r>
            <a:endParaRPr lang="en-US" sz="2400" dirty="0">
              <a:latin typeface="Karla" pitchFamily="2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44444"/>
                </a:solidFill>
                <a:latin typeface="Karla" pitchFamily="2" charset="0"/>
              </a:rPr>
              <a:t>Meaningful loss metric, correlating well with sample quality. </a:t>
            </a:r>
            <a:endParaRPr lang="en-US" sz="2400" dirty="0">
              <a:latin typeface="Karla" pitchFamily="2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44444"/>
                </a:solidFill>
                <a:latin typeface="Karla" pitchFamily="2" charset="0"/>
              </a:rPr>
              <a:t>Mode collapse is rare.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44444"/>
                </a:solidFill>
                <a:latin typeface="Karla" pitchFamily="2" charset="0"/>
              </a:rPr>
              <a:t>Learns faster because it does not suffer as much from Vanishing gradients. </a:t>
            </a:r>
          </a:p>
        </p:txBody>
      </p:sp>
    </p:spTree>
    <p:extLst>
      <p:ext uri="{BB962C8B-B14F-4D97-AF65-F5344CB8AC3E}">
        <p14:creationId xmlns:p14="http://schemas.microsoft.com/office/powerpoint/2010/main" val="2059376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77ED-4BB2-FB40-B2BF-56E97331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Wasserstein GAN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01295-7496-7A49-91BD-EC07A2BB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53</a:t>
            </a:fld>
            <a:endParaRPr lang="en-US"/>
          </a:p>
        </p:txBody>
      </p:sp>
      <p:pic>
        <p:nvPicPr>
          <p:cNvPr id="3073" name="Picture 1" descr="page28image37043584">
            <a:extLst>
              <a:ext uri="{FF2B5EF4-FFF2-40B4-BE49-F238E27FC236}">
                <a16:creationId xmlns:a16="http://schemas.microsoft.com/office/drawing/2014/main" id="{6F715FF1-AB54-4741-B86D-50BE8EB1E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081"/>
            <a:ext cx="78994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EE809C-C712-9148-AFE0-F03A2D694371}"/>
              </a:ext>
            </a:extLst>
          </p:cNvPr>
          <p:cNvSpPr/>
          <p:nvPr/>
        </p:nvSpPr>
        <p:spPr>
          <a:xfrm>
            <a:off x="896827" y="1064777"/>
            <a:ext cx="10178902" cy="3165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Tips for implementing Wasserstein GAN in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Keras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●  Leave the discriminator output unbounded, i.e., apply linear activation.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●  Initialize with small weights to not run into clipping issues from the start.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●  Remember to run sufficient discriminator updates. This is crucial in the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WGAN setup.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●  You can use the Wasserstein surrogate loss implementation below.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●  Clip discriminator weights by implementing your own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keras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constraint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FE78FB-EAD5-CE4A-838D-E1C1EA8F8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61" y="4546664"/>
            <a:ext cx="4967058" cy="1246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E86B24-32BC-0E49-9AEF-2E1A5791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711" y="4324903"/>
            <a:ext cx="5505628" cy="245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0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3"/>
          <p:cNvSpPr txBox="1"/>
          <p:nvPr/>
        </p:nvSpPr>
        <p:spPr>
          <a:xfrm>
            <a:off x="768633" y="696733"/>
            <a:ext cx="11106000" cy="5964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2400"/>
          </a:p>
        </p:txBody>
      </p:sp>
      <p:pic>
        <p:nvPicPr>
          <p:cNvPr id="657" name="Google Shape;657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7845" y="3109106"/>
            <a:ext cx="4867964" cy="63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3" descr="https://cdn-images-1.medium.com/max/2000/1*bs1zwl_5vPQGh9P4hEgv6A.png"/>
          <p:cNvPicPr preferRelativeResize="0"/>
          <p:nvPr/>
        </p:nvPicPr>
        <p:blipFill rotWithShape="1">
          <a:blip r:embed="rId5">
            <a:alphaModFix/>
          </a:blip>
          <a:srcRect l="20920" r="20510"/>
          <a:stretch/>
        </p:blipFill>
        <p:spPr>
          <a:xfrm>
            <a:off x="1086711" y="2476463"/>
            <a:ext cx="4664765" cy="213772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73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spcBef>
                <a:spcPts val="0"/>
              </a:spcBef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73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spcBef>
                <a:spcPts val="0"/>
              </a:spcBef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7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4"/>
          <p:cNvSpPr txBox="1"/>
          <p:nvPr/>
        </p:nvSpPr>
        <p:spPr>
          <a:xfrm>
            <a:off x="768625" y="798348"/>
            <a:ext cx="11106000" cy="531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2400"/>
          </a:p>
        </p:txBody>
      </p:sp>
      <p:pic>
        <p:nvPicPr>
          <p:cNvPr id="668" name="Google Shape;668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024" y="1613901"/>
            <a:ext cx="4439285" cy="605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7513" y="3258322"/>
            <a:ext cx="4936977" cy="467012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4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spcBef>
                <a:spcPts val="0"/>
              </a:spcBef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74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spcBef>
                <a:spcPts val="0"/>
              </a:spcBef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7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6559-87B5-5A40-86B6-FB197DDD5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GANS: </a:t>
            </a:r>
            <a:r>
              <a:rPr lang="en-US" dirty="0">
                <a:latin typeface="Karla" pitchFamily="2" charset="0"/>
                <a:ea typeface="Calibri"/>
                <a:cs typeface="Calibri"/>
                <a:sym typeface="Calibri"/>
              </a:rPr>
              <a:t>Brief timeline - </a:t>
            </a: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Spectral Normalization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1F944-F687-9442-BBA9-33E94E15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26B39BC-680D-DC45-9D7C-3022130B56E8}"/>
                  </a:ext>
                </a:extLst>
              </p:cNvPr>
              <p:cNvSpPr/>
              <p:nvPr/>
            </p:nvSpPr>
            <p:spPr>
              <a:xfrm>
                <a:off x="538717" y="1096409"/>
                <a:ext cx="10636102" cy="1990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6262">
                  <a:buClr>
                    <a:schemeClr val="dk1"/>
                  </a:buClr>
                  <a:buSzPts val="1400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Calibri"/>
                    <a:cs typeface="Calibri"/>
                    <a:sym typeface="Calibri"/>
                  </a:rPr>
                  <a:t>Method to stabilize the training of the discriminator and restrict its capacity using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cs typeface="Calibri"/>
                  </a:rPr>
                  <a:t>a novel weight normalization technique: </a:t>
                </a:r>
              </a:p>
              <a:p>
                <a:pPr marL="186262">
                  <a:buClr>
                    <a:schemeClr val="dk1"/>
                  </a:buClr>
                  <a:buSzPts val="1400"/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  <a:cs typeface="Calibri"/>
                  <a:sym typeface="Calibri"/>
                </a:endParaRPr>
              </a:p>
              <a:p>
                <a:pPr marL="186262">
                  <a:buClr>
                    <a:schemeClr val="dk1"/>
                  </a:buClr>
                  <a:buSzPts val="1400"/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  <a:cs typeface="Calibri"/>
                  <a:sym typeface="Calibri"/>
                </a:endParaRPr>
              </a:p>
              <a:p>
                <a:pPr marL="186262">
                  <a:buClr>
                    <a:schemeClr val="dk1"/>
                  </a:buClr>
                  <a:buSzPts val="1400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is equivalent to the largest singular value of W.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26B39BC-680D-DC45-9D7C-3022130B5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17" y="1096409"/>
                <a:ext cx="10636102" cy="1990610"/>
              </a:xfrm>
              <a:prstGeom prst="rect">
                <a:avLst/>
              </a:prstGeom>
              <a:blipFill>
                <a:blip r:embed="rId2"/>
                <a:stretch>
                  <a:fillRect t="-2548" b="-3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697;p76">
            <a:extLst>
              <a:ext uri="{FF2B5EF4-FFF2-40B4-BE49-F238E27FC236}">
                <a16:creationId xmlns:a16="http://schemas.microsoft.com/office/drawing/2014/main" id="{E8D4625E-4FE5-184D-A142-9302242EE142}"/>
              </a:ext>
            </a:extLst>
          </p:cNvPr>
          <p:cNvSpPr txBox="1"/>
          <p:nvPr/>
        </p:nvSpPr>
        <p:spPr>
          <a:xfrm>
            <a:off x="1531088" y="6146162"/>
            <a:ext cx="25100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[Miyato et al. 2018]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713;p78">
            <a:extLst>
              <a:ext uri="{FF2B5EF4-FFF2-40B4-BE49-F238E27FC236}">
                <a16:creationId xmlns:a16="http://schemas.microsoft.com/office/drawing/2014/main" id="{B07F302C-9529-0D44-92A5-54E056CF81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659" y="3327591"/>
            <a:ext cx="9798682" cy="331387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97A840-DE64-334E-96B6-A08032F1CD03}"/>
                  </a:ext>
                </a:extLst>
              </p:cNvPr>
              <p:cNvSpPr txBox="1"/>
              <p:nvPr/>
            </p:nvSpPr>
            <p:spPr>
              <a:xfrm>
                <a:off x="4795580" y="1948957"/>
                <a:ext cx="2600840" cy="430887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𝑆𝑁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97A840-DE64-334E-96B6-A08032F1C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580" y="1948957"/>
                <a:ext cx="2600840" cy="430887"/>
              </a:xfrm>
              <a:prstGeom prst="rect">
                <a:avLst/>
              </a:prstGeom>
              <a:blipFill>
                <a:blip r:embed="rId5"/>
                <a:stretch>
                  <a:fillRect l="-1923" r="-3846" b="-27027"/>
                </a:stretch>
              </a:blipFill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Callout 2 5">
            <a:extLst>
              <a:ext uri="{FF2B5EF4-FFF2-40B4-BE49-F238E27FC236}">
                <a16:creationId xmlns:a16="http://schemas.microsoft.com/office/drawing/2014/main" id="{F0C696E0-7CA2-544B-B0CA-E9D6604A5475}"/>
              </a:ext>
            </a:extLst>
          </p:cNvPr>
          <p:cNvSpPr/>
          <p:nvPr/>
        </p:nvSpPr>
        <p:spPr>
          <a:xfrm>
            <a:off x="9827437" y="1635814"/>
            <a:ext cx="1733107" cy="9118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8764"/>
              <a:gd name="adj6" fmla="val -18409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Singular value is very similar to PCA</a:t>
            </a:r>
          </a:p>
        </p:txBody>
      </p:sp>
    </p:spTree>
    <p:extLst>
      <p:ext uri="{BB962C8B-B14F-4D97-AF65-F5344CB8AC3E}">
        <p14:creationId xmlns:p14="http://schemas.microsoft.com/office/powerpoint/2010/main" val="4404205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6559-87B5-5A40-86B6-FB197DDD5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GANS: </a:t>
            </a:r>
            <a:r>
              <a:rPr lang="en-US" dirty="0">
                <a:latin typeface="Karla" pitchFamily="2" charset="0"/>
                <a:ea typeface="Calibri"/>
                <a:cs typeface="Calibri"/>
                <a:sym typeface="Calibri"/>
              </a:rPr>
              <a:t>Brief timeline – </a:t>
            </a: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Self Attention 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1F944-F687-9442-BBA9-33E94E15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57</a:t>
            </a:fld>
            <a:endParaRPr lang="en-US"/>
          </a:p>
        </p:txBody>
      </p:sp>
      <p:pic>
        <p:nvPicPr>
          <p:cNvPr id="9" name="Google Shape;722;p79">
            <a:extLst>
              <a:ext uri="{FF2B5EF4-FFF2-40B4-BE49-F238E27FC236}">
                <a16:creationId xmlns:a16="http://schemas.microsoft.com/office/drawing/2014/main" id="{BD8A0C9E-30EE-0B46-9B20-29B11002A82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200" y="1560167"/>
            <a:ext cx="11785597" cy="239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724;p79">
            <a:extLst>
              <a:ext uri="{FF2B5EF4-FFF2-40B4-BE49-F238E27FC236}">
                <a16:creationId xmlns:a16="http://schemas.microsoft.com/office/drawing/2014/main" id="{DF83D3FE-9C9D-6249-9568-88177B045CCD}"/>
              </a:ext>
            </a:extLst>
          </p:cNvPr>
          <p:cNvSpPr txBox="1"/>
          <p:nvPr/>
        </p:nvSpPr>
        <p:spPr>
          <a:xfrm>
            <a:off x="966758" y="6204269"/>
            <a:ext cx="25100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[Zhang et al. 2018]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723;p79">
            <a:extLst>
              <a:ext uri="{FF2B5EF4-FFF2-40B4-BE49-F238E27FC236}">
                <a16:creationId xmlns:a16="http://schemas.microsoft.com/office/drawing/2014/main" id="{0689C76B-2F26-7F4D-B859-99514CB325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758" y="4025493"/>
            <a:ext cx="5238500" cy="239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413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6559-87B5-5A40-86B6-FB197DDD5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GANS: </a:t>
            </a:r>
            <a:r>
              <a:rPr lang="en-US" dirty="0">
                <a:latin typeface="Karla" pitchFamily="2" charset="0"/>
                <a:ea typeface="Calibri"/>
                <a:cs typeface="Calibri"/>
                <a:sym typeface="Calibri"/>
              </a:rPr>
              <a:t>Brief timeline – </a:t>
            </a: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Large Scale GAN 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1F944-F687-9442-BBA9-33E94E15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58</a:t>
            </a:fld>
            <a:endParaRPr lang="en-US"/>
          </a:p>
        </p:txBody>
      </p:sp>
      <p:pic>
        <p:nvPicPr>
          <p:cNvPr id="7" name="Google Shape;732;p80">
            <a:extLst>
              <a:ext uri="{FF2B5EF4-FFF2-40B4-BE49-F238E27FC236}">
                <a16:creationId xmlns:a16="http://schemas.microsoft.com/office/drawing/2014/main" id="{B41EB6C6-0A8A-1D41-868C-F6ABDBB81B4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81335" y="1311466"/>
            <a:ext cx="17907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33;p80">
            <a:extLst>
              <a:ext uri="{FF2B5EF4-FFF2-40B4-BE49-F238E27FC236}">
                <a16:creationId xmlns:a16="http://schemas.microsoft.com/office/drawing/2014/main" id="{4ABDB85B-39C2-5A4B-80E3-8ED8833015B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4568" y="5574366"/>
            <a:ext cx="5024232" cy="22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34;p80">
            <a:extLst>
              <a:ext uri="{FF2B5EF4-FFF2-40B4-BE49-F238E27FC236}">
                <a16:creationId xmlns:a16="http://schemas.microsoft.com/office/drawing/2014/main" id="{DCA3FD81-EA66-7143-BFB2-8A7412831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79" y="1273333"/>
            <a:ext cx="7840259" cy="4311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121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6559-87B5-5A40-86B6-FB197DDD5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GANS: </a:t>
            </a:r>
            <a:r>
              <a:rPr lang="en-US" dirty="0">
                <a:latin typeface="Karla" pitchFamily="2" charset="0"/>
                <a:ea typeface="Calibri"/>
                <a:cs typeface="Calibri"/>
                <a:sym typeface="Calibri"/>
              </a:rPr>
              <a:t>Brief timeline – </a:t>
            </a: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Large Scale GAN 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1F944-F687-9442-BBA9-33E94E15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59</a:t>
            </a:fld>
            <a:endParaRPr lang="en-US"/>
          </a:p>
        </p:txBody>
      </p:sp>
      <p:pic>
        <p:nvPicPr>
          <p:cNvPr id="9" name="Google Shape;743;p81">
            <a:extLst>
              <a:ext uri="{FF2B5EF4-FFF2-40B4-BE49-F238E27FC236}">
                <a16:creationId xmlns:a16="http://schemas.microsoft.com/office/drawing/2014/main" id="{FFCB32C7-78C6-8442-A7E4-6B376BBDC27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42163" y="1441783"/>
            <a:ext cx="9107688" cy="4568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083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D8BDF-C43F-2341-8650-3626B4664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DFA33-893F-2F46-98BB-A18580345BB2}"/>
              </a:ext>
            </a:extLst>
          </p:cNvPr>
          <p:cNvSpPr txBox="1"/>
          <p:nvPr/>
        </p:nvSpPr>
        <p:spPr>
          <a:xfrm>
            <a:off x="855431" y="40718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</a:rPr>
              <a:t>Quiz Q2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AC6FA11-C689-7546-A918-503EF2C0F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07" y="1231326"/>
            <a:ext cx="11023600" cy="17526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70054A2-072F-A84B-8D2B-0EEFDF4F017C}"/>
              </a:ext>
            </a:extLst>
          </p:cNvPr>
          <p:cNvSpPr/>
          <p:nvPr/>
        </p:nvSpPr>
        <p:spPr>
          <a:xfrm>
            <a:off x="7885215" y="3006568"/>
            <a:ext cx="3206339" cy="365125"/>
          </a:xfrm>
          <a:prstGeom prst="wedgeRoundRectCallout">
            <a:avLst>
              <a:gd name="adj1" fmla="val -46364"/>
              <a:gd name="adj2" fmla="val -100604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Descent means minimize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5965D4-BF65-FF44-87B6-3608D4D33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105" y="4154269"/>
            <a:ext cx="8346704" cy="393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F9AE8A-F9F4-B44A-A173-3F9BB5E3BB1B}"/>
              </a:ext>
            </a:extLst>
          </p:cNvPr>
          <p:cNvSpPr txBox="1"/>
          <p:nvPr/>
        </p:nvSpPr>
        <p:spPr>
          <a:xfrm>
            <a:off x="896981" y="4147509"/>
            <a:ext cx="2232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 SE" panose="03050602040202020205" pitchFamily="66" charset="77"/>
              </a:rPr>
              <a:t>D minimizes this: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97DFF4-69C0-A642-950C-F07A60BAE462}"/>
              </a:ext>
            </a:extLst>
          </p:cNvPr>
          <p:cNvSpPr txBox="1"/>
          <p:nvPr/>
        </p:nvSpPr>
        <p:spPr>
          <a:xfrm>
            <a:off x="869208" y="3559415"/>
            <a:ext cx="2305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 SE" panose="03050602040202020205" pitchFamily="66" charset="77"/>
              </a:rPr>
              <a:t>D maximizes this: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FC083B-6358-304B-8F44-5E1932B7F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909" y="3568872"/>
            <a:ext cx="7801841" cy="3993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C0AB16-6E9C-7F4C-9E62-FC128AF476D3}"/>
              </a:ext>
            </a:extLst>
          </p:cNvPr>
          <p:cNvSpPr txBox="1"/>
          <p:nvPr/>
        </p:nvSpPr>
        <p:spPr>
          <a:xfrm>
            <a:off x="869208" y="4774152"/>
            <a:ext cx="2232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 SE" panose="03050602040202020205" pitchFamily="66" charset="77"/>
              </a:rPr>
              <a:t>G minimizes this: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B06005-D040-7442-A0C5-AF6790DD9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105" y="4804134"/>
            <a:ext cx="3875973" cy="3756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9C1A4-FD09-3B4A-8C73-7F3818E7D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3550" y="5270500"/>
            <a:ext cx="97282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7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2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The GAN Zoo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89"/>
          <p:cNvSpPr txBox="1">
            <a:spLocks noGrp="1"/>
          </p:cNvSpPr>
          <p:nvPr>
            <p:ph type="title"/>
          </p:nvPr>
        </p:nvSpPr>
        <p:spPr>
          <a:xfrm>
            <a:off x="415600" y="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>
                <a:latin typeface="Calibri"/>
                <a:ea typeface="Calibri"/>
                <a:cs typeface="Calibri"/>
                <a:sym typeface="Calibri"/>
              </a:rPr>
              <a:t>2017: The explosion of GANs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5" name="Google Shape;82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302167"/>
            <a:ext cx="11785603" cy="4757491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89"/>
          <p:cNvSpPr txBox="1"/>
          <p:nvPr/>
        </p:nvSpPr>
        <p:spPr>
          <a:xfrm>
            <a:off x="0" y="6461200"/>
            <a:ext cx="3670400" cy="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https://github.com/hindupuravinash/the-gan-zoo</a:t>
            </a:r>
            <a:endParaRPr sz="1333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7" name="Google Shape;827;p89"/>
          <p:cNvGrpSpPr/>
          <p:nvPr/>
        </p:nvGrpSpPr>
        <p:grpSpPr>
          <a:xfrm>
            <a:off x="6434159" y="5790970"/>
            <a:ext cx="3670400" cy="424358"/>
            <a:chOff x="4798900" y="4331857"/>
            <a:chExt cx="2752800" cy="318268"/>
          </a:xfrm>
        </p:grpSpPr>
        <p:pic>
          <p:nvPicPr>
            <p:cNvPr id="828" name="Google Shape;828;p89"/>
            <p:cNvPicPr preferRelativeResize="0"/>
            <p:nvPr/>
          </p:nvPicPr>
          <p:blipFill rotWithShape="1">
            <a:blip r:embed="rId5">
              <a:alphaModFix/>
            </a:blip>
            <a:srcRect l="835" r="97325" b="68590"/>
            <a:stretch/>
          </p:blipFill>
          <p:spPr>
            <a:xfrm>
              <a:off x="4828675" y="4484625"/>
              <a:ext cx="81850" cy="165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9" name="Google Shape;829;p89"/>
            <p:cNvSpPr txBox="1"/>
            <p:nvPr/>
          </p:nvSpPr>
          <p:spPr>
            <a:xfrm>
              <a:off x="4798900" y="4331857"/>
              <a:ext cx="2752800" cy="17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900" dirty="0">
                  <a:latin typeface="Calibri"/>
                  <a:ea typeface="Calibri"/>
                  <a:cs typeface="Calibri"/>
                  <a:sym typeface="Calibri"/>
                </a:rPr>
                <a:t>DEQGAN  - </a:t>
              </a:r>
              <a:r>
                <a:rPr lang="en-US" sz="900" dirty="0">
                  <a:hlinkClick r:id="rId6"/>
                </a:rPr>
                <a:t>Differential Equation GAN</a:t>
              </a:r>
            </a:p>
            <a:p>
              <a:r>
                <a:rPr lang="en-US" sz="900" dirty="0">
                  <a:latin typeface="Calibri"/>
                  <a:ea typeface="Calibri"/>
                  <a:cs typeface="Calibri"/>
                  <a:sym typeface="Calibri"/>
                </a:rPr>
                <a:t>TCGAN </a:t>
              </a:r>
              <a:r>
                <a:rPr lang="en-US" sz="900" dirty="0">
                  <a:latin typeface="Calibri"/>
                  <a:ea typeface="Calibri"/>
                  <a:cs typeface="Calibri"/>
                  <a:sym typeface="Calibri"/>
                  <a:hlinkClick r:id="rId7"/>
                </a:rPr>
                <a:t>– Time Conditional GAN </a:t>
              </a:r>
              <a:r>
                <a:rPr lang="en" sz="900" dirty="0">
                  <a:latin typeface="Calibri"/>
                  <a:ea typeface="Calibri"/>
                  <a:cs typeface="Calibri"/>
                  <a:sym typeface="Calibri"/>
                  <a:hlinkClick r:id="rId7"/>
                </a:rPr>
                <a:t> </a:t>
              </a:r>
              <a:endParaRPr sz="9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464646"/>
              </a:buClr>
              <a:buSzPts val="2400"/>
            </a:pPr>
            <a:r>
              <a:rPr lang="en" sz="2800" dirty="0"/>
              <a:t>GAN Rules of Thumb (GANHACKs)</a:t>
            </a:r>
            <a:endParaRPr sz="2800" dirty="0"/>
          </a:p>
        </p:txBody>
      </p:sp>
      <p:sp>
        <p:nvSpPr>
          <p:cNvPr id="247" name="Google Shape;247;p35"/>
          <p:cNvSpPr txBox="1">
            <a:spLocks noGrp="1"/>
          </p:cNvSpPr>
          <p:nvPr>
            <p:ph idx="1"/>
          </p:nvPr>
        </p:nvSpPr>
        <p:spPr>
          <a:xfrm>
            <a:off x="833400" y="1177773"/>
            <a:ext cx="10327200" cy="42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2400"/>
              </a:spcBef>
              <a:buClr>
                <a:schemeClr val="dk1"/>
              </a:buClr>
              <a:buSzPts val="1100"/>
            </a:pPr>
            <a:r>
              <a:rPr lang="en" b="1" dirty="0">
                <a:solidFill>
                  <a:srgbClr val="24292E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Normalize the inputs</a:t>
            </a:r>
            <a:endParaRPr b="1" dirty="0">
              <a:solidFill>
                <a:srgbClr val="24292E"/>
              </a:solidFill>
              <a:latin typeface="Karla" charset="0"/>
              <a:ea typeface="Karla" charset="0"/>
              <a:cs typeface="Karla" charset="0"/>
              <a:sym typeface="Arial"/>
            </a:endParaRPr>
          </a:p>
          <a:p>
            <a:pPr marL="609585" indent="-406390">
              <a:lnSpc>
                <a:spcPct val="115000"/>
              </a:lnSpc>
              <a:spcBef>
                <a:spcPts val="1600"/>
              </a:spcBef>
              <a:buClr>
                <a:srgbClr val="24292E"/>
              </a:buClr>
              <a:buSzPts val="1200"/>
              <a:buChar char="●"/>
            </a:pPr>
            <a:r>
              <a:rPr lang="en" sz="2000" dirty="0">
                <a:solidFill>
                  <a:srgbClr val="24292E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normalize the images between -1 and 1</a:t>
            </a:r>
            <a:endParaRPr sz="2000" dirty="0">
              <a:solidFill>
                <a:srgbClr val="24292E"/>
              </a:solidFill>
              <a:latin typeface="Karla" charset="0"/>
              <a:ea typeface="Karla" charset="0"/>
              <a:cs typeface="Karla" charset="0"/>
              <a:sym typeface="Arial"/>
            </a:endParaRPr>
          </a:p>
          <a:p>
            <a:pPr marL="609585" indent="-406390">
              <a:lnSpc>
                <a:spcPct val="115000"/>
              </a:lnSpc>
              <a:spcBef>
                <a:spcPts val="0"/>
              </a:spcBef>
              <a:buClr>
                <a:srgbClr val="24292E"/>
              </a:buClr>
              <a:buSzPts val="1200"/>
              <a:buChar char="●"/>
            </a:pPr>
            <a:r>
              <a:rPr lang="en-US" sz="2000" dirty="0" err="1">
                <a:solidFill>
                  <a:srgbClr val="24292E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t</a:t>
            </a:r>
            <a:r>
              <a:rPr lang="en" sz="2000" dirty="0" err="1">
                <a:solidFill>
                  <a:srgbClr val="24292E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anh</a:t>
            </a:r>
            <a:r>
              <a:rPr lang="en" sz="2000" dirty="0">
                <a:solidFill>
                  <a:srgbClr val="24292E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 as the last layer of the generator output</a:t>
            </a:r>
            <a:endParaRPr sz="1600" dirty="0">
              <a:solidFill>
                <a:srgbClr val="24292E"/>
              </a:solidFill>
              <a:latin typeface="Karla" charset="0"/>
              <a:ea typeface="Karla" charset="0"/>
              <a:cs typeface="Karla" charset="0"/>
              <a:sym typeface="Arial"/>
            </a:endParaRPr>
          </a:p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" b="1" dirty="0">
                <a:solidFill>
                  <a:srgbClr val="24292E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Use Spherical Z</a:t>
            </a:r>
            <a:endParaRPr b="1" dirty="0">
              <a:solidFill>
                <a:srgbClr val="24292E"/>
              </a:solidFill>
              <a:latin typeface="Karla" charset="0"/>
              <a:ea typeface="Karla" charset="0"/>
              <a:cs typeface="Karla" charset="0"/>
              <a:sym typeface="Arial"/>
            </a:endParaRPr>
          </a:p>
          <a:p>
            <a:pPr marL="203195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</a:pPr>
            <a:r>
              <a:rPr lang="en" sz="2000" dirty="0">
                <a:solidFill>
                  <a:srgbClr val="24292E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Don</a:t>
            </a:r>
            <a:r>
              <a:rPr lang="en-US" sz="2000" dirty="0">
                <a:solidFill>
                  <a:srgbClr val="24292E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’</a:t>
            </a:r>
            <a:r>
              <a:rPr lang="en" sz="2000" dirty="0">
                <a:solidFill>
                  <a:srgbClr val="24292E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t sample from a Uniform distribution</a:t>
            </a:r>
            <a:endParaRPr sz="2000" dirty="0">
              <a:solidFill>
                <a:srgbClr val="24292E"/>
              </a:solidFill>
              <a:latin typeface="Karla" charset="0"/>
              <a:ea typeface="Karla" charset="0"/>
              <a:cs typeface="Karla" charset="0"/>
              <a:sym typeface="Arial"/>
            </a:endParaRPr>
          </a:p>
          <a:p>
            <a:pPr marL="609585" indent="-40639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200"/>
              <a:buChar char="●"/>
            </a:pPr>
            <a:r>
              <a:rPr lang="en" sz="2000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When doing interpolations, do the interpolation via a great circle, rather than a straight line from point A to point B</a:t>
            </a:r>
            <a:endParaRPr sz="2000" dirty="0">
              <a:solidFill>
                <a:schemeClr val="dk1"/>
              </a:solidFill>
              <a:latin typeface="Karla" charset="0"/>
              <a:ea typeface="Karla" charset="0"/>
              <a:cs typeface="Karla" charset="0"/>
              <a:sym typeface="Arial"/>
            </a:endParaRPr>
          </a:p>
          <a:p>
            <a:pPr marL="609585" indent="-40639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200"/>
              <a:buChar char="●"/>
            </a:pPr>
            <a:r>
              <a:rPr lang="en" sz="2000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Tom White's</a:t>
            </a:r>
            <a:r>
              <a:rPr lang="en" sz="2000" dirty="0">
                <a:solidFill>
                  <a:schemeClr val="dk1"/>
                </a:solidFill>
                <a:uFill>
                  <a:noFill/>
                </a:uFill>
                <a:latin typeface="Karla" charset="0"/>
                <a:ea typeface="Karla" charset="0"/>
                <a:cs typeface="Karla" charset="0"/>
                <a:sym typeface="Arial"/>
                <a:hlinkClick r:id="rId3"/>
              </a:rPr>
              <a:t> </a:t>
            </a:r>
            <a:r>
              <a:rPr lang="en" sz="2000" u="sng" dirty="0">
                <a:solidFill>
                  <a:schemeClr val="hlink"/>
                </a:solidFill>
                <a:latin typeface="Karla" charset="0"/>
                <a:ea typeface="Karla" charset="0"/>
                <a:cs typeface="Karla" charset="0"/>
                <a:sym typeface="Arial"/>
                <a:hlinkClick r:id="rId3"/>
              </a:rPr>
              <a:t>Sampling Generative Networks</a:t>
            </a:r>
            <a:r>
              <a:rPr lang="en" sz="2000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 ref code</a:t>
            </a:r>
            <a:r>
              <a:rPr lang="en" sz="2000" dirty="0">
                <a:solidFill>
                  <a:schemeClr val="dk1"/>
                </a:solidFill>
                <a:uFill>
                  <a:noFill/>
                </a:uFill>
                <a:latin typeface="Karla" charset="0"/>
                <a:ea typeface="Karla" charset="0"/>
                <a:cs typeface="Karla" charset="0"/>
                <a:sym typeface="Arial"/>
                <a:hlinkClick r:id="rId4"/>
              </a:rPr>
              <a:t> </a:t>
            </a:r>
            <a:r>
              <a:rPr lang="en" sz="2000" u="sng" dirty="0">
                <a:solidFill>
                  <a:schemeClr val="hlink"/>
                </a:solidFill>
                <a:latin typeface="Karla" charset="0"/>
                <a:ea typeface="Karla" charset="0"/>
                <a:cs typeface="Karla" charset="0"/>
                <a:sym typeface="Arial"/>
                <a:hlinkClick r:id="rId4"/>
              </a:rPr>
              <a:t>https://github.com/dribnet/plat</a:t>
            </a:r>
            <a:r>
              <a:rPr lang="en" sz="2000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 has more details</a:t>
            </a:r>
            <a:endParaRPr sz="1867" dirty="0">
              <a:solidFill>
                <a:srgbClr val="24292E"/>
              </a:solidFill>
              <a:latin typeface="Karla" charset="0"/>
              <a:ea typeface="Karla" charset="0"/>
              <a:cs typeface="Karla" charset="0"/>
              <a:sym typeface="Aria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 sz="1467"/>
              <a:pPr/>
              <a:t>61</a:t>
            </a:fld>
            <a:endParaRPr sz="1467"/>
          </a:p>
        </p:txBody>
      </p:sp>
    </p:spTree>
    <p:extLst>
      <p:ext uri="{BB962C8B-B14F-4D97-AF65-F5344CB8AC3E}">
        <p14:creationId xmlns:p14="http://schemas.microsoft.com/office/powerpoint/2010/main" val="39000793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464646"/>
              </a:buClr>
              <a:buSzPts val="2400"/>
            </a:pPr>
            <a:r>
              <a:rPr lang="en" dirty="0"/>
              <a:t>GAN Rules of Thumb (GANHACKs)</a:t>
            </a:r>
            <a:endParaRPr dirty="0"/>
          </a:p>
          <a:p>
            <a:pPr>
              <a:spcBef>
                <a:spcPts val="0"/>
              </a:spcBef>
              <a:buClr>
                <a:srgbClr val="464646"/>
              </a:buClr>
              <a:buSzPts val="2400"/>
            </a:pP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idx="1"/>
          </p:nvPr>
        </p:nvSpPr>
        <p:spPr>
          <a:xfrm>
            <a:off x="833400" y="1177773"/>
            <a:ext cx="10327200" cy="42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" b="1" dirty="0">
                <a:solidFill>
                  <a:srgbClr val="24292E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Batch</a:t>
            </a:r>
            <a:r>
              <a:rPr lang="en-US" b="1" dirty="0">
                <a:solidFill>
                  <a:srgbClr val="24292E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 </a:t>
            </a:r>
            <a:r>
              <a:rPr lang="en" b="1" dirty="0">
                <a:solidFill>
                  <a:srgbClr val="24292E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Normalization</a:t>
            </a:r>
            <a:endParaRPr b="1" dirty="0">
              <a:solidFill>
                <a:srgbClr val="24292E"/>
              </a:solidFill>
              <a:latin typeface="Karla" charset="0"/>
              <a:ea typeface="Karla" charset="0"/>
              <a:cs typeface="Karla" charset="0"/>
              <a:sym typeface="Arial"/>
            </a:endParaRPr>
          </a:p>
          <a:p>
            <a:pPr marL="609585" indent="-397923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Char char="●"/>
            </a:pPr>
            <a:r>
              <a:rPr lang="en" sz="2000" dirty="0">
                <a:solidFill>
                  <a:srgbClr val="24292E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Construct different mini-batches for real and fake, i.e. each mini-batch needs to contain only all real images or all generated images.</a:t>
            </a:r>
            <a:endParaRPr sz="2000" dirty="0">
              <a:solidFill>
                <a:srgbClr val="24292E"/>
              </a:solidFill>
              <a:latin typeface="Karla" charset="0"/>
              <a:ea typeface="Karla" charset="0"/>
              <a:cs typeface="Karla" charset="0"/>
              <a:sym typeface="Arial"/>
            </a:endParaRPr>
          </a:p>
          <a:p>
            <a:pPr marL="609585" indent="-397923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Char char="●"/>
            </a:pPr>
            <a:r>
              <a:rPr lang="en" sz="2000" dirty="0">
                <a:solidFill>
                  <a:srgbClr val="24292E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When </a:t>
            </a:r>
            <a:r>
              <a:rPr lang="en" sz="2000" dirty="0" err="1">
                <a:solidFill>
                  <a:srgbClr val="24292E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batchnorm</a:t>
            </a:r>
            <a:r>
              <a:rPr lang="en" sz="2000" dirty="0">
                <a:solidFill>
                  <a:srgbClr val="24292E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 is not an option use instance normalization (for each sample, subtract mean and divide by standard deviation).</a:t>
            </a:r>
            <a:endParaRPr sz="2000" dirty="0">
              <a:solidFill>
                <a:srgbClr val="24292E"/>
              </a:solidFill>
              <a:latin typeface="Karla" charset="0"/>
              <a:ea typeface="Karla" charset="0"/>
              <a:cs typeface="Karla" charset="0"/>
              <a:sym typeface="Arial"/>
            </a:endParaRPr>
          </a:p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en" b="1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Avoid Sparse Gradients: </a:t>
            </a:r>
            <a:r>
              <a:rPr lang="en" b="1" dirty="0" err="1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ReLU</a:t>
            </a:r>
            <a:r>
              <a:rPr lang="en" b="1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, </a:t>
            </a:r>
            <a:r>
              <a:rPr lang="en" b="1" dirty="0" err="1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MaxPool</a:t>
            </a:r>
            <a:endParaRPr b="1" dirty="0">
              <a:solidFill>
                <a:srgbClr val="24292E"/>
              </a:solidFill>
              <a:latin typeface="Karla" charset="0"/>
              <a:ea typeface="Karla" charset="0"/>
              <a:cs typeface="Karla" charset="0"/>
              <a:sym typeface="Arial"/>
            </a:endParaRPr>
          </a:p>
          <a:p>
            <a:pPr marL="609585" indent="-40639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Char char="●"/>
            </a:pPr>
            <a:r>
              <a:rPr lang="en" sz="2000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The stability of the GAN game suffers if you have sparse gradients</a:t>
            </a:r>
            <a:endParaRPr sz="2000" dirty="0">
              <a:solidFill>
                <a:schemeClr val="dk1"/>
              </a:solidFill>
              <a:latin typeface="Karla" charset="0"/>
              <a:ea typeface="Karla" charset="0"/>
              <a:cs typeface="Karla" charset="0"/>
              <a:sym typeface="Arial"/>
            </a:endParaRPr>
          </a:p>
          <a:p>
            <a:pPr marL="609585" indent="-40639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200"/>
              <a:buChar char="●"/>
            </a:pPr>
            <a:r>
              <a:rPr lang="en" sz="2000" dirty="0" err="1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LeakyReLU</a:t>
            </a:r>
            <a:r>
              <a:rPr lang="en" sz="2000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 = good (in both G and D)</a:t>
            </a:r>
            <a:endParaRPr sz="2000" dirty="0">
              <a:solidFill>
                <a:schemeClr val="dk1"/>
              </a:solidFill>
              <a:latin typeface="Karla" charset="0"/>
              <a:ea typeface="Karla" charset="0"/>
              <a:cs typeface="Karla" charset="0"/>
              <a:sym typeface="Arial"/>
            </a:endParaRPr>
          </a:p>
          <a:p>
            <a:pPr marL="609585" indent="-40639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200"/>
              <a:buChar char="●"/>
            </a:pPr>
            <a:r>
              <a:rPr lang="en" sz="2000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For </a:t>
            </a:r>
            <a:r>
              <a:rPr lang="en" sz="2000" dirty="0" err="1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Downsampling</a:t>
            </a:r>
            <a:r>
              <a:rPr lang="en" sz="2000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, use: Average Pooling, Conv2d + stride</a:t>
            </a:r>
            <a:endParaRPr sz="2000" dirty="0">
              <a:solidFill>
                <a:schemeClr val="dk1"/>
              </a:solidFill>
              <a:latin typeface="Karla" charset="0"/>
              <a:ea typeface="Karla" charset="0"/>
              <a:cs typeface="Karla" charset="0"/>
              <a:sym typeface="Arial"/>
            </a:endParaRPr>
          </a:p>
          <a:p>
            <a:pPr marL="609585" indent="-40639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200"/>
              <a:buChar char="●"/>
            </a:pPr>
            <a:r>
              <a:rPr lang="en" sz="2000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For </a:t>
            </a:r>
            <a:r>
              <a:rPr lang="en" sz="2000" dirty="0" err="1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Upsampling</a:t>
            </a:r>
            <a:r>
              <a:rPr lang="en" sz="2000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, use: ConvTranspose2d + stride</a:t>
            </a:r>
            <a:endParaRPr sz="2000" dirty="0">
              <a:solidFill>
                <a:schemeClr val="dk1"/>
              </a:solidFill>
              <a:latin typeface="Karla" charset="0"/>
              <a:ea typeface="Karla" charset="0"/>
              <a:cs typeface="Karla" charset="0"/>
              <a:sym typeface="Arial"/>
            </a:endParaRPr>
          </a:p>
          <a:p>
            <a:pPr marL="609585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sz="1600" dirty="0">
              <a:solidFill>
                <a:srgbClr val="24292E"/>
              </a:solidFill>
              <a:latin typeface="Karla" charset="0"/>
              <a:ea typeface="Karla" charset="0"/>
              <a:cs typeface="Karla" charset="0"/>
              <a:sym typeface="Arial"/>
            </a:endParaRPr>
          </a:p>
        </p:txBody>
      </p:sp>
      <p:sp>
        <p:nvSpPr>
          <p:cNvPr id="255" name="Google Shape;255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 sz="1467"/>
              <a:pPr/>
              <a:t>62</a:t>
            </a:fld>
            <a:endParaRPr sz="1467"/>
          </a:p>
        </p:txBody>
      </p:sp>
    </p:spTree>
    <p:extLst>
      <p:ext uri="{BB962C8B-B14F-4D97-AF65-F5344CB8AC3E}">
        <p14:creationId xmlns:p14="http://schemas.microsoft.com/office/powerpoint/2010/main" val="24904538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464646"/>
              </a:buClr>
              <a:buSzPts val="2400"/>
            </a:pPr>
            <a:r>
              <a:rPr lang="en" dirty="0"/>
              <a:t>GAN Rules of Thumb (GANHACKs)</a:t>
            </a:r>
            <a:endParaRPr dirty="0"/>
          </a:p>
          <a:p>
            <a:pPr>
              <a:spcBef>
                <a:spcPts val="0"/>
              </a:spcBef>
              <a:buClr>
                <a:srgbClr val="464646"/>
              </a:buClr>
              <a:buSzPts val="2400"/>
            </a:pPr>
            <a:endParaRPr dirty="0"/>
          </a:p>
        </p:txBody>
      </p:sp>
      <p:sp>
        <p:nvSpPr>
          <p:cNvPr id="261" name="Google Shape;261;p37"/>
          <p:cNvSpPr txBox="1">
            <a:spLocks noGrp="1"/>
          </p:cNvSpPr>
          <p:nvPr>
            <p:ph idx="1"/>
          </p:nvPr>
        </p:nvSpPr>
        <p:spPr>
          <a:xfrm>
            <a:off x="833400" y="1177773"/>
            <a:ext cx="10327200" cy="42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buClr>
                <a:srgbClr val="000000"/>
              </a:buClr>
              <a:buSzPts val="1100"/>
            </a:pPr>
            <a:r>
              <a:rPr lang="en" b="1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Use Soft and Noisy Labels</a:t>
            </a:r>
            <a:endParaRPr b="1" dirty="0">
              <a:solidFill>
                <a:schemeClr val="dk1"/>
              </a:solidFill>
              <a:latin typeface="Karla" charset="0"/>
              <a:ea typeface="Karla" charset="0"/>
              <a:cs typeface="Karla" charset="0"/>
              <a:sym typeface="Arial"/>
            </a:endParaRPr>
          </a:p>
          <a:p>
            <a:pPr marL="609585" indent="-397923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Char char="●"/>
            </a:pPr>
            <a:r>
              <a:rPr lang="en" sz="2000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Label Smoothing, i.e. if you have two target labels: Real=1 and Fake=0, then for each incoming sample, if it is real, then replace the label with a random number between 0.7 and 1.2, and if it is a fake sample, replace it with 0.0 and 0.3 (for example).</a:t>
            </a:r>
            <a:endParaRPr sz="2000" dirty="0">
              <a:solidFill>
                <a:schemeClr val="dk1"/>
              </a:solidFill>
              <a:latin typeface="Karla" charset="0"/>
              <a:ea typeface="Karla" charset="0"/>
              <a:cs typeface="Karla" charset="0"/>
              <a:sym typeface="Arial"/>
            </a:endParaRPr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Char char="○"/>
            </a:pPr>
            <a:r>
              <a:rPr lang="en" sz="2000" dirty="0" err="1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Salimans</a:t>
            </a:r>
            <a:r>
              <a:rPr lang="en" sz="2000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 et. al. 2016</a:t>
            </a:r>
            <a:endParaRPr sz="2000" dirty="0">
              <a:solidFill>
                <a:schemeClr val="dk1"/>
              </a:solidFill>
              <a:latin typeface="Karla" charset="0"/>
              <a:ea typeface="Karla" charset="0"/>
              <a:cs typeface="Karla" charset="0"/>
              <a:sym typeface="Arial"/>
            </a:endParaRPr>
          </a:p>
          <a:p>
            <a:pPr marL="609585" indent="-397923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Char char="●"/>
            </a:pPr>
            <a:r>
              <a:rPr lang="en" sz="2000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Make the labels</a:t>
            </a:r>
            <a:r>
              <a:rPr lang="en-US" sz="2000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 </a:t>
            </a:r>
            <a:r>
              <a:rPr lang="en" sz="2000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noisy for the discriminator: occasionally flip the labels when training the discriminator.</a:t>
            </a:r>
            <a:endParaRPr sz="2000" b="1" dirty="0">
              <a:solidFill>
                <a:srgbClr val="24292E"/>
              </a:solidFill>
              <a:latin typeface="Karla" charset="0"/>
              <a:ea typeface="Karla" charset="0"/>
              <a:cs typeface="Karla" charset="0"/>
              <a:sym typeface="Arial"/>
            </a:endParaRPr>
          </a:p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en" b="1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See GANHACKs</a:t>
            </a:r>
            <a:r>
              <a:rPr lang="en" b="1" i="1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 </a:t>
            </a:r>
            <a:r>
              <a:rPr lang="en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(</a:t>
            </a:r>
            <a:r>
              <a:rPr lang="en" u="sng" dirty="0">
                <a:solidFill>
                  <a:schemeClr val="hlink"/>
                </a:solidFill>
                <a:latin typeface="Karla" charset="0"/>
                <a:ea typeface="Karla" charset="0"/>
                <a:cs typeface="Karla" charset="0"/>
                <a:sym typeface="Arial"/>
                <a:hlinkClick r:id="rId3"/>
              </a:rPr>
              <a:t>https://github.com/soumith/ganhacks</a:t>
            </a:r>
            <a:r>
              <a:rPr lang="en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Arial"/>
              </a:rPr>
              <a:t>) for more tips.</a:t>
            </a:r>
            <a:endParaRPr dirty="0">
              <a:solidFill>
                <a:srgbClr val="24292E"/>
              </a:solidFill>
              <a:latin typeface="Karla" charset="0"/>
              <a:ea typeface="Karla" charset="0"/>
              <a:cs typeface="Karla" charset="0"/>
              <a:sym typeface="Arial"/>
            </a:endParaRPr>
          </a:p>
          <a:p>
            <a:pPr marL="609585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dirty="0">
              <a:solidFill>
                <a:srgbClr val="24292E"/>
              </a:solidFill>
              <a:latin typeface="Karla" charset="0"/>
              <a:ea typeface="Karla" charset="0"/>
              <a:cs typeface="Karla" charset="0"/>
              <a:sym typeface="Arial"/>
            </a:endParaRPr>
          </a:p>
        </p:txBody>
      </p:sp>
      <p:sp>
        <p:nvSpPr>
          <p:cNvPr id="262" name="Google Shape;262;p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 sz="1467"/>
              <a:pPr/>
              <a:t>63</a:t>
            </a:fld>
            <a:endParaRPr sz="1467"/>
          </a:p>
        </p:txBody>
      </p:sp>
    </p:spTree>
    <p:extLst>
      <p:ext uri="{BB962C8B-B14F-4D97-AF65-F5344CB8AC3E}">
        <p14:creationId xmlns:p14="http://schemas.microsoft.com/office/powerpoint/2010/main" val="1673160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AE39B-3075-7145-AE3F-861374FD3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573352"/>
            <a:ext cx="7664319" cy="737136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Exercise: 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Simple exercise to calculate the Fréchet distance.  </a:t>
            </a:r>
            <a:br>
              <a:rPr lang="en-US" dirty="0"/>
            </a:br>
            <a:b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5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6"/>
          <p:cNvSpPr txBox="1">
            <a:spLocks noGrp="1"/>
          </p:cNvSpPr>
          <p:nvPr>
            <p:ph type="title"/>
          </p:nvPr>
        </p:nvSpPr>
        <p:spPr>
          <a:xfrm>
            <a:off x="415600" y="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Image-to-Image Translation using Cycle-GANs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5" name="Google Shape;89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67" y="1896933"/>
            <a:ext cx="11296867" cy="3227667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9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sp>
        <p:nvSpPr>
          <p:cNvPr id="897" name="Google Shape;897;p96"/>
          <p:cNvSpPr txBox="1"/>
          <p:nvPr/>
        </p:nvSpPr>
        <p:spPr>
          <a:xfrm>
            <a:off x="4951400" y="5124600"/>
            <a:ext cx="25100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[Zhu et al. 2017]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0FE1489-EAEA-FC43-A555-E52B1DD35CCF}"/>
              </a:ext>
            </a:extLst>
          </p:cNvPr>
          <p:cNvSpPr/>
          <p:nvPr/>
        </p:nvSpPr>
        <p:spPr>
          <a:xfrm>
            <a:off x="7347978" y="2129373"/>
            <a:ext cx="1857577" cy="1775913"/>
          </a:xfrm>
          <a:prstGeom prst="roundRect">
            <a:avLst/>
          </a:prstGeom>
          <a:gradFill flip="none" rotWithShape="1">
            <a:gsLst>
              <a:gs pos="98000">
                <a:schemeClr val="tx2">
                  <a:lumMod val="20000"/>
                  <a:lumOff val="80000"/>
                </a:schemeClr>
              </a:gs>
              <a:gs pos="1000">
                <a:schemeClr val="accent1">
                  <a:lumMod val="20000"/>
                  <a:lumOff val="80000"/>
                </a:schemeClr>
              </a:gs>
              <a:gs pos="50000">
                <a:schemeClr val="tx2">
                  <a:lumMod val="20000"/>
                  <a:lumOff val="80000"/>
                </a:scheme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89523"/>
                      <a:gd name="connsiteY0" fmla="*/ 128115 h 768677"/>
                      <a:gd name="connsiteX1" fmla="*/ 128115 w 2289523"/>
                      <a:gd name="connsiteY1" fmla="*/ 0 h 768677"/>
                      <a:gd name="connsiteX2" fmla="*/ 656771 w 2289523"/>
                      <a:gd name="connsiteY2" fmla="*/ 0 h 768677"/>
                      <a:gd name="connsiteX3" fmla="*/ 1124429 w 2289523"/>
                      <a:gd name="connsiteY3" fmla="*/ 0 h 768677"/>
                      <a:gd name="connsiteX4" fmla="*/ 1673418 w 2289523"/>
                      <a:gd name="connsiteY4" fmla="*/ 0 h 768677"/>
                      <a:gd name="connsiteX5" fmla="*/ 2161408 w 2289523"/>
                      <a:gd name="connsiteY5" fmla="*/ 0 h 768677"/>
                      <a:gd name="connsiteX6" fmla="*/ 2289523 w 2289523"/>
                      <a:gd name="connsiteY6" fmla="*/ 128115 h 768677"/>
                      <a:gd name="connsiteX7" fmla="*/ 2289523 w 2289523"/>
                      <a:gd name="connsiteY7" fmla="*/ 640562 h 768677"/>
                      <a:gd name="connsiteX8" fmla="*/ 2161408 w 2289523"/>
                      <a:gd name="connsiteY8" fmla="*/ 768677 h 768677"/>
                      <a:gd name="connsiteX9" fmla="*/ 1612419 w 2289523"/>
                      <a:gd name="connsiteY9" fmla="*/ 768677 h 768677"/>
                      <a:gd name="connsiteX10" fmla="*/ 1083763 w 2289523"/>
                      <a:gd name="connsiteY10" fmla="*/ 768677 h 768677"/>
                      <a:gd name="connsiteX11" fmla="*/ 616105 w 2289523"/>
                      <a:gd name="connsiteY11" fmla="*/ 768677 h 768677"/>
                      <a:gd name="connsiteX12" fmla="*/ 128115 w 2289523"/>
                      <a:gd name="connsiteY12" fmla="*/ 768677 h 768677"/>
                      <a:gd name="connsiteX13" fmla="*/ 0 w 2289523"/>
                      <a:gd name="connsiteY13" fmla="*/ 640562 h 768677"/>
                      <a:gd name="connsiteX14" fmla="*/ 0 w 2289523"/>
                      <a:gd name="connsiteY14" fmla="*/ 128115 h 768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289523" h="768677" fill="none" extrusionOk="0">
                        <a:moveTo>
                          <a:pt x="0" y="128115"/>
                        </a:moveTo>
                        <a:cubicBezTo>
                          <a:pt x="-5607" y="45929"/>
                          <a:pt x="57630" y="-3670"/>
                          <a:pt x="128115" y="0"/>
                        </a:cubicBezTo>
                        <a:cubicBezTo>
                          <a:pt x="320759" y="-44133"/>
                          <a:pt x="511352" y="63266"/>
                          <a:pt x="656771" y="0"/>
                        </a:cubicBezTo>
                        <a:cubicBezTo>
                          <a:pt x="802190" y="-63266"/>
                          <a:pt x="1011614" y="47640"/>
                          <a:pt x="1124429" y="0"/>
                        </a:cubicBezTo>
                        <a:cubicBezTo>
                          <a:pt x="1237244" y="-47640"/>
                          <a:pt x="1410201" y="49370"/>
                          <a:pt x="1673418" y="0"/>
                        </a:cubicBezTo>
                        <a:cubicBezTo>
                          <a:pt x="1936635" y="-49370"/>
                          <a:pt x="1941903" y="40522"/>
                          <a:pt x="2161408" y="0"/>
                        </a:cubicBezTo>
                        <a:cubicBezTo>
                          <a:pt x="2240141" y="15794"/>
                          <a:pt x="2278415" y="63217"/>
                          <a:pt x="2289523" y="128115"/>
                        </a:cubicBezTo>
                        <a:cubicBezTo>
                          <a:pt x="2300866" y="237200"/>
                          <a:pt x="2251015" y="502718"/>
                          <a:pt x="2289523" y="640562"/>
                        </a:cubicBezTo>
                        <a:cubicBezTo>
                          <a:pt x="2290850" y="707235"/>
                          <a:pt x="2239549" y="776662"/>
                          <a:pt x="2161408" y="768677"/>
                        </a:cubicBezTo>
                        <a:cubicBezTo>
                          <a:pt x="1956881" y="833350"/>
                          <a:pt x="1883679" y="754784"/>
                          <a:pt x="1612419" y="768677"/>
                        </a:cubicBezTo>
                        <a:cubicBezTo>
                          <a:pt x="1341159" y="782570"/>
                          <a:pt x="1198178" y="716211"/>
                          <a:pt x="1083763" y="768677"/>
                        </a:cubicBezTo>
                        <a:cubicBezTo>
                          <a:pt x="969348" y="821143"/>
                          <a:pt x="809950" y="731774"/>
                          <a:pt x="616105" y="768677"/>
                        </a:cubicBezTo>
                        <a:cubicBezTo>
                          <a:pt x="422260" y="805580"/>
                          <a:pt x="288567" y="764541"/>
                          <a:pt x="128115" y="768677"/>
                        </a:cubicBezTo>
                        <a:cubicBezTo>
                          <a:pt x="45503" y="780678"/>
                          <a:pt x="-6130" y="724436"/>
                          <a:pt x="0" y="640562"/>
                        </a:cubicBezTo>
                        <a:cubicBezTo>
                          <a:pt x="-36047" y="490331"/>
                          <a:pt x="15562" y="285171"/>
                          <a:pt x="0" y="128115"/>
                        </a:cubicBezTo>
                        <a:close/>
                      </a:path>
                      <a:path w="2289523" h="768677" stroke="0" extrusionOk="0">
                        <a:moveTo>
                          <a:pt x="0" y="128115"/>
                        </a:moveTo>
                        <a:cubicBezTo>
                          <a:pt x="-11812" y="50073"/>
                          <a:pt x="49504" y="2948"/>
                          <a:pt x="128115" y="0"/>
                        </a:cubicBezTo>
                        <a:cubicBezTo>
                          <a:pt x="370254" y="-49761"/>
                          <a:pt x="541440" y="16639"/>
                          <a:pt x="677104" y="0"/>
                        </a:cubicBezTo>
                        <a:cubicBezTo>
                          <a:pt x="812768" y="-16639"/>
                          <a:pt x="1058298" y="38065"/>
                          <a:pt x="1165094" y="0"/>
                        </a:cubicBezTo>
                        <a:cubicBezTo>
                          <a:pt x="1271890" y="-38065"/>
                          <a:pt x="1426058" y="261"/>
                          <a:pt x="1632752" y="0"/>
                        </a:cubicBezTo>
                        <a:cubicBezTo>
                          <a:pt x="1839446" y="-261"/>
                          <a:pt x="1944835" y="18753"/>
                          <a:pt x="2161408" y="0"/>
                        </a:cubicBezTo>
                        <a:cubicBezTo>
                          <a:pt x="2238373" y="-12778"/>
                          <a:pt x="2269410" y="54279"/>
                          <a:pt x="2289523" y="128115"/>
                        </a:cubicBezTo>
                        <a:cubicBezTo>
                          <a:pt x="2340303" y="340807"/>
                          <a:pt x="2243925" y="458675"/>
                          <a:pt x="2289523" y="640562"/>
                        </a:cubicBezTo>
                        <a:cubicBezTo>
                          <a:pt x="2284812" y="719111"/>
                          <a:pt x="2231120" y="767467"/>
                          <a:pt x="2161408" y="768677"/>
                        </a:cubicBezTo>
                        <a:cubicBezTo>
                          <a:pt x="1967975" y="791824"/>
                          <a:pt x="1850555" y="741153"/>
                          <a:pt x="1693751" y="768677"/>
                        </a:cubicBezTo>
                        <a:cubicBezTo>
                          <a:pt x="1536947" y="796201"/>
                          <a:pt x="1391982" y="715345"/>
                          <a:pt x="1185427" y="768677"/>
                        </a:cubicBezTo>
                        <a:cubicBezTo>
                          <a:pt x="978872" y="822009"/>
                          <a:pt x="940074" y="740093"/>
                          <a:pt x="697437" y="768677"/>
                        </a:cubicBezTo>
                        <a:cubicBezTo>
                          <a:pt x="454800" y="797261"/>
                          <a:pt x="370867" y="715539"/>
                          <a:pt x="128115" y="768677"/>
                        </a:cubicBezTo>
                        <a:cubicBezTo>
                          <a:pt x="60705" y="764524"/>
                          <a:pt x="-6379" y="708852"/>
                          <a:pt x="0" y="640562"/>
                        </a:cubicBezTo>
                        <a:cubicBezTo>
                          <a:pt x="-59190" y="425762"/>
                          <a:pt x="47645" y="246353"/>
                          <a:pt x="0" y="12811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867DE71-0A0B-5548-BE17-4E03536D43D2}"/>
              </a:ext>
            </a:extLst>
          </p:cNvPr>
          <p:cNvSpPr/>
          <p:nvPr/>
        </p:nvSpPr>
        <p:spPr>
          <a:xfrm>
            <a:off x="5720903" y="1520774"/>
            <a:ext cx="734766" cy="768677"/>
          </a:xfrm>
          <a:prstGeom prst="round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89523"/>
                      <a:gd name="connsiteY0" fmla="*/ 128115 h 768677"/>
                      <a:gd name="connsiteX1" fmla="*/ 128115 w 2289523"/>
                      <a:gd name="connsiteY1" fmla="*/ 0 h 768677"/>
                      <a:gd name="connsiteX2" fmla="*/ 656771 w 2289523"/>
                      <a:gd name="connsiteY2" fmla="*/ 0 h 768677"/>
                      <a:gd name="connsiteX3" fmla="*/ 1124429 w 2289523"/>
                      <a:gd name="connsiteY3" fmla="*/ 0 h 768677"/>
                      <a:gd name="connsiteX4" fmla="*/ 1673418 w 2289523"/>
                      <a:gd name="connsiteY4" fmla="*/ 0 h 768677"/>
                      <a:gd name="connsiteX5" fmla="*/ 2161408 w 2289523"/>
                      <a:gd name="connsiteY5" fmla="*/ 0 h 768677"/>
                      <a:gd name="connsiteX6" fmla="*/ 2289523 w 2289523"/>
                      <a:gd name="connsiteY6" fmla="*/ 128115 h 768677"/>
                      <a:gd name="connsiteX7" fmla="*/ 2289523 w 2289523"/>
                      <a:gd name="connsiteY7" fmla="*/ 640562 h 768677"/>
                      <a:gd name="connsiteX8" fmla="*/ 2161408 w 2289523"/>
                      <a:gd name="connsiteY8" fmla="*/ 768677 h 768677"/>
                      <a:gd name="connsiteX9" fmla="*/ 1612419 w 2289523"/>
                      <a:gd name="connsiteY9" fmla="*/ 768677 h 768677"/>
                      <a:gd name="connsiteX10" fmla="*/ 1083763 w 2289523"/>
                      <a:gd name="connsiteY10" fmla="*/ 768677 h 768677"/>
                      <a:gd name="connsiteX11" fmla="*/ 616105 w 2289523"/>
                      <a:gd name="connsiteY11" fmla="*/ 768677 h 768677"/>
                      <a:gd name="connsiteX12" fmla="*/ 128115 w 2289523"/>
                      <a:gd name="connsiteY12" fmla="*/ 768677 h 768677"/>
                      <a:gd name="connsiteX13" fmla="*/ 0 w 2289523"/>
                      <a:gd name="connsiteY13" fmla="*/ 640562 h 768677"/>
                      <a:gd name="connsiteX14" fmla="*/ 0 w 2289523"/>
                      <a:gd name="connsiteY14" fmla="*/ 128115 h 768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289523" h="768677" fill="none" extrusionOk="0">
                        <a:moveTo>
                          <a:pt x="0" y="128115"/>
                        </a:moveTo>
                        <a:cubicBezTo>
                          <a:pt x="-5607" y="45929"/>
                          <a:pt x="57630" y="-3670"/>
                          <a:pt x="128115" y="0"/>
                        </a:cubicBezTo>
                        <a:cubicBezTo>
                          <a:pt x="320759" y="-44133"/>
                          <a:pt x="511352" y="63266"/>
                          <a:pt x="656771" y="0"/>
                        </a:cubicBezTo>
                        <a:cubicBezTo>
                          <a:pt x="802190" y="-63266"/>
                          <a:pt x="1011614" y="47640"/>
                          <a:pt x="1124429" y="0"/>
                        </a:cubicBezTo>
                        <a:cubicBezTo>
                          <a:pt x="1237244" y="-47640"/>
                          <a:pt x="1410201" y="49370"/>
                          <a:pt x="1673418" y="0"/>
                        </a:cubicBezTo>
                        <a:cubicBezTo>
                          <a:pt x="1936635" y="-49370"/>
                          <a:pt x="1941903" y="40522"/>
                          <a:pt x="2161408" y="0"/>
                        </a:cubicBezTo>
                        <a:cubicBezTo>
                          <a:pt x="2240141" y="15794"/>
                          <a:pt x="2278415" y="63217"/>
                          <a:pt x="2289523" y="128115"/>
                        </a:cubicBezTo>
                        <a:cubicBezTo>
                          <a:pt x="2300866" y="237200"/>
                          <a:pt x="2251015" y="502718"/>
                          <a:pt x="2289523" y="640562"/>
                        </a:cubicBezTo>
                        <a:cubicBezTo>
                          <a:pt x="2290850" y="707235"/>
                          <a:pt x="2239549" y="776662"/>
                          <a:pt x="2161408" y="768677"/>
                        </a:cubicBezTo>
                        <a:cubicBezTo>
                          <a:pt x="1956881" y="833350"/>
                          <a:pt x="1883679" y="754784"/>
                          <a:pt x="1612419" y="768677"/>
                        </a:cubicBezTo>
                        <a:cubicBezTo>
                          <a:pt x="1341159" y="782570"/>
                          <a:pt x="1198178" y="716211"/>
                          <a:pt x="1083763" y="768677"/>
                        </a:cubicBezTo>
                        <a:cubicBezTo>
                          <a:pt x="969348" y="821143"/>
                          <a:pt x="809950" y="731774"/>
                          <a:pt x="616105" y="768677"/>
                        </a:cubicBezTo>
                        <a:cubicBezTo>
                          <a:pt x="422260" y="805580"/>
                          <a:pt x="288567" y="764541"/>
                          <a:pt x="128115" y="768677"/>
                        </a:cubicBezTo>
                        <a:cubicBezTo>
                          <a:pt x="45503" y="780678"/>
                          <a:pt x="-6130" y="724436"/>
                          <a:pt x="0" y="640562"/>
                        </a:cubicBezTo>
                        <a:cubicBezTo>
                          <a:pt x="-36047" y="490331"/>
                          <a:pt x="15562" y="285171"/>
                          <a:pt x="0" y="128115"/>
                        </a:cubicBezTo>
                        <a:close/>
                      </a:path>
                      <a:path w="2289523" h="768677" stroke="0" extrusionOk="0">
                        <a:moveTo>
                          <a:pt x="0" y="128115"/>
                        </a:moveTo>
                        <a:cubicBezTo>
                          <a:pt x="-11812" y="50073"/>
                          <a:pt x="49504" y="2948"/>
                          <a:pt x="128115" y="0"/>
                        </a:cubicBezTo>
                        <a:cubicBezTo>
                          <a:pt x="370254" y="-49761"/>
                          <a:pt x="541440" y="16639"/>
                          <a:pt x="677104" y="0"/>
                        </a:cubicBezTo>
                        <a:cubicBezTo>
                          <a:pt x="812768" y="-16639"/>
                          <a:pt x="1058298" y="38065"/>
                          <a:pt x="1165094" y="0"/>
                        </a:cubicBezTo>
                        <a:cubicBezTo>
                          <a:pt x="1271890" y="-38065"/>
                          <a:pt x="1426058" y="261"/>
                          <a:pt x="1632752" y="0"/>
                        </a:cubicBezTo>
                        <a:cubicBezTo>
                          <a:pt x="1839446" y="-261"/>
                          <a:pt x="1944835" y="18753"/>
                          <a:pt x="2161408" y="0"/>
                        </a:cubicBezTo>
                        <a:cubicBezTo>
                          <a:pt x="2238373" y="-12778"/>
                          <a:pt x="2269410" y="54279"/>
                          <a:pt x="2289523" y="128115"/>
                        </a:cubicBezTo>
                        <a:cubicBezTo>
                          <a:pt x="2340303" y="340807"/>
                          <a:pt x="2243925" y="458675"/>
                          <a:pt x="2289523" y="640562"/>
                        </a:cubicBezTo>
                        <a:cubicBezTo>
                          <a:pt x="2284812" y="719111"/>
                          <a:pt x="2231120" y="767467"/>
                          <a:pt x="2161408" y="768677"/>
                        </a:cubicBezTo>
                        <a:cubicBezTo>
                          <a:pt x="1967975" y="791824"/>
                          <a:pt x="1850555" y="741153"/>
                          <a:pt x="1693751" y="768677"/>
                        </a:cubicBezTo>
                        <a:cubicBezTo>
                          <a:pt x="1536947" y="796201"/>
                          <a:pt x="1391982" y="715345"/>
                          <a:pt x="1185427" y="768677"/>
                        </a:cubicBezTo>
                        <a:cubicBezTo>
                          <a:pt x="978872" y="822009"/>
                          <a:pt x="940074" y="740093"/>
                          <a:pt x="697437" y="768677"/>
                        </a:cubicBezTo>
                        <a:cubicBezTo>
                          <a:pt x="454800" y="797261"/>
                          <a:pt x="370867" y="715539"/>
                          <a:pt x="128115" y="768677"/>
                        </a:cubicBezTo>
                        <a:cubicBezTo>
                          <a:pt x="60705" y="764524"/>
                          <a:pt x="-6379" y="708852"/>
                          <a:pt x="0" y="640562"/>
                        </a:cubicBezTo>
                        <a:cubicBezTo>
                          <a:pt x="-59190" y="425762"/>
                          <a:pt x="47645" y="246353"/>
                          <a:pt x="0" y="12811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build a generator from GANS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51388E5-9DD3-2044-B078-B5013A6A9F6A}"/>
                  </a:ext>
                </a:extLst>
              </p:cNvPr>
              <p:cNvSpPr/>
              <p:nvPr/>
            </p:nvSpPr>
            <p:spPr>
              <a:xfrm>
                <a:off x="5739780" y="1597300"/>
                <a:ext cx="726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51388E5-9DD3-2044-B078-B5013A6A9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780" y="1597300"/>
                <a:ext cx="726545" cy="523220"/>
              </a:xfrm>
              <a:prstGeom prst="rect">
                <a:avLst/>
              </a:prstGeom>
              <a:blipFill>
                <a:blip r:embed="rId3"/>
                <a:stretch>
                  <a:fillRect l="-6897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Google Shape;12285;p47">
            <a:extLst>
              <a:ext uri="{FF2B5EF4-FFF2-40B4-BE49-F238E27FC236}">
                <a16:creationId xmlns:a16="http://schemas.microsoft.com/office/drawing/2014/main" id="{F0157C58-AF8E-644A-8D27-72D6681EFD5D}"/>
              </a:ext>
            </a:extLst>
          </p:cNvPr>
          <p:cNvCxnSpPr>
            <a:cxnSpLocks/>
          </p:cNvCxnSpPr>
          <p:nvPr/>
        </p:nvCxnSpPr>
        <p:spPr>
          <a:xfrm rot="-5400000">
            <a:off x="6427650" y="2685679"/>
            <a:ext cx="365700" cy="1029000"/>
          </a:xfrm>
          <a:prstGeom prst="bentConnector2">
            <a:avLst/>
          </a:prstGeom>
          <a:noFill/>
          <a:ln w="88900" cap="flat" cmpd="sng">
            <a:solidFill>
              <a:srgbClr val="01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" name="Google Shape;12286;p47">
            <a:extLst>
              <a:ext uri="{FF2B5EF4-FFF2-40B4-BE49-F238E27FC236}">
                <a16:creationId xmlns:a16="http://schemas.microsoft.com/office/drawing/2014/main" id="{9CB437BC-CA44-2A47-AD4E-88D9A37360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03874" y="2216917"/>
            <a:ext cx="592854" cy="1008601"/>
          </a:xfrm>
          <a:prstGeom prst="bentConnector2">
            <a:avLst/>
          </a:prstGeom>
          <a:noFill/>
          <a:ln w="88900" cap="flat" cmpd="sng">
            <a:solidFill>
              <a:srgbClr val="01B0F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5878CEC-8920-B541-B591-663885088E13}"/>
              </a:ext>
            </a:extLst>
          </p:cNvPr>
          <p:cNvGrpSpPr/>
          <p:nvPr/>
        </p:nvGrpSpPr>
        <p:grpSpPr>
          <a:xfrm>
            <a:off x="7631800" y="2390006"/>
            <a:ext cx="1365431" cy="1199561"/>
            <a:chOff x="6908261" y="3019170"/>
            <a:chExt cx="1365431" cy="1199561"/>
          </a:xfrm>
        </p:grpSpPr>
        <p:sp>
          <p:nvSpPr>
            <p:cNvPr id="60" name="Oval 180">
              <a:extLst>
                <a:ext uri="{FF2B5EF4-FFF2-40B4-BE49-F238E27FC236}">
                  <a16:creationId xmlns:a16="http://schemas.microsoft.com/office/drawing/2014/main" id="{6B3E7F20-8CA6-1B43-9D2D-45CEA3253783}"/>
                </a:ext>
              </a:extLst>
            </p:cNvPr>
            <p:cNvSpPr/>
            <p:nvPr/>
          </p:nvSpPr>
          <p:spPr>
            <a:xfrm>
              <a:off x="7796967" y="375011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1" name="Oval 181">
              <a:extLst>
                <a:ext uri="{FF2B5EF4-FFF2-40B4-BE49-F238E27FC236}">
                  <a16:creationId xmlns:a16="http://schemas.microsoft.com/office/drawing/2014/main" id="{3034C43C-8506-F044-97F1-A4007EFDD9D5}"/>
                </a:ext>
              </a:extLst>
            </p:cNvPr>
            <p:cNvSpPr/>
            <p:nvPr/>
          </p:nvSpPr>
          <p:spPr>
            <a:xfrm>
              <a:off x="6908261" y="375011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3" name="Oval 183">
              <a:extLst>
                <a:ext uri="{FF2B5EF4-FFF2-40B4-BE49-F238E27FC236}">
                  <a16:creationId xmlns:a16="http://schemas.microsoft.com/office/drawing/2014/main" id="{D5E8AE14-F9B3-894E-BE3B-394913C5FE07}"/>
                </a:ext>
              </a:extLst>
            </p:cNvPr>
            <p:cNvSpPr/>
            <p:nvPr/>
          </p:nvSpPr>
          <p:spPr>
            <a:xfrm>
              <a:off x="6908261" y="3020022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4" name="Oval 184">
              <a:extLst>
                <a:ext uri="{FF2B5EF4-FFF2-40B4-BE49-F238E27FC236}">
                  <a16:creationId xmlns:a16="http://schemas.microsoft.com/office/drawing/2014/main" id="{CF64E296-B74A-9341-9F97-05609E8B4610}"/>
                </a:ext>
              </a:extLst>
            </p:cNvPr>
            <p:cNvSpPr/>
            <p:nvPr/>
          </p:nvSpPr>
          <p:spPr>
            <a:xfrm>
              <a:off x="7796967" y="3019170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A94933E-7A4C-BF46-B118-D959B1E40EE1}"/>
              </a:ext>
            </a:extLst>
          </p:cNvPr>
          <p:cNvSpPr/>
          <p:nvPr/>
        </p:nvSpPr>
        <p:spPr>
          <a:xfrm>
            <a:off x="7241514" y="1520774"/>
            <a:ext cx="2070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Discriminator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4379AE-2226-3044-A2D9-8FFCAF0B567E}"/>
                  </a:ext>
                </a:extLst>
              </p:cNvPr>
              <p:cNvSpPr txBox="1"/>
              <p:nvPr/>
            </p:nvSpPr>
            <p:spPr>
              <a:xfrm>
                <a:off x="343205" y="4683931"/>
                <a:ext cx="15983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4379AE-2226-3044-A2D9-8FFCAF0B5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05" y="4683931"/>
                <a:ext cx="1598323" cy="492443"/>
              </a:xfrm>
              <a:prstGeom prst="rect">
                <a:avLst/>
              </a:prstGeom>
              <a:blipFill>
                <a:blip r:embed="rId4"/>
                <a:stretch>
                  <a:fillRect l="-2362" r="-8661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AA314CBB-BD87-F04C-AB1B-EE8FB36CD74A}"/>
              </a:ext>
            </a:extLst>
          </p:cNvPr>
          <p:cNvGrpSpPr/>
          <p:nvPr/>
        </p:nvGrpSpPr>
        <p:grpSpPr>
          <a:xfrm>
            <a:off x="4367745" y="3709258"/>
            <a:ext cx="2091527" cy="789655"/>
            <a:chOff x="5914762" y="3530394"/>
            <a:chExt cx="2091527" cy="789655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614423C-9B13-F245-8E16-0E70E29A24BE}"/>
                </a:ext>
              </a:extLst>
            </p:cNvPr>
            <p:cNvSpPr/>
            <p:nvPr/>
          </p:nvSpPr>
          <p:spPr>
            <a:xfrm>
              <a:off x="7271523" y="3530394"/>
              <a:ext cx="734766" cy="768677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289523"/>
                        <a:gd name="connsiteY0" fmla="*/ 128115 h 768677"/>
                        <a:gd name="connsiteX1" fmla="*/ 128115 w 2289523"/>
                        <a:gd name="connsiteY1" fmla="*/ 0 h 768677"/>
                        <a:gd name="connsiteX2" fmla="*/ 656771 w 2289523"/>
                        <a:gd name="connsiteY2" fmla="*/ 0 h 768677"/>
                        <a:gd name="connsiteX3" fmla="*/ 1124429 w 2289523"/>
                        <a:gd name="connsiteY3" fmla="*/ 0 h 768677"/>
                        <a:gd name="connsiteX4" fmla="*/ 1673418 w 2289523"/>
                        <a:gd name="connsiteY4" fmla="*/ 0 h 768677"/>
                        <a:gd name="connsiteX5" fmla="*/ 2161408 w 2289523"/>
                        <a:gd name="connsiteY5" fmla="*/ 0 h 768677"/>
                        <a:gd name="connsiteX6" fmla="*/ 2289523 w 2289523"/>
                        <a:gd name="connsiteY6" fmla="*/ 128115 h 768677"/>
                        <a:gd name="connsiteX7" fmla="*/ 2289523 w 2289523"/>
                        <a:gd name="connsiteY7" fmla="*/ 640562 h 768677"/>
                        <a:gd name="connsiteX8" fmla="*/ 2161408 w 2289523"/>
                        <a:gd name="connsiteY8" fmla="*/ 768677 h 768677"/>
                        <a:gd name="connsiteX9" fmla="*/ 1612419 w 2289523"/>
                        <a:gd name="connsiteY9" fmla="*/ 768677 h 768677"/>
                        <a:gd name="connsiteX10" fmla="*/ 1083763 w 2289523"/>
                        <a:gd name="connsiteY10" fmla="*/ 768677 h 768677"/>
                        <a:gd name="connsiteX11" fmla="*/ 616105 w 2289523"/>
                        <a:gd name="connsiteY11" fmla="*/ 768677 h 768677"/>
                        <a:gd name="connsiteX12" fmla="*/ 128115 w 2289523"/>
                        <a:gd name="connsiteY12" fmla="*/ 768677 h 768677"/>
                        <a:gd name="connsiteX13" fmla="*/ 0 w 2289523"/>
                        <a:gd name="connsiteY13" fmla="*/ 640562 h 768677"/>
                        <a:gd name="connsiteX14" fmla="*/ 0 w 2289523"/>
                        <a:gd name="connsiteY14" fmla="*/ 128115 h 768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289523" h="768677" fill="none" extrusionOk="0">
                          <a:moveTo>
                            <a:pt x="0" y="128115"/>
                          </a:moveTo>
                          <a:cubicBezTo>
                            <a:pt x="-5607" y="45929"/>
                            <a:pt x="57630" y="-3670"/>
                            <a:pt x="128115" y="0"/>
                          </a:cubicBezTo>
                          <a:cubicBezTo>
                            <a:pt x="320759" y="-44133"/>
                            <a:pt x="511352" y="63266"/>
                            <a:pt x="656771" y="0"/>
                          </a:cubicBezTo>
                          <a:cubicBezTo>
                            <a:pt x="802190" y="-63266"/>
                            <a:pt x="1011614" y="47640"/>
                            <a:pt x="1124429" y="0"/>
                          </a:cubicBezTo>
                          <a:cubicBezTo>
                            <a:pt x="1237244" y="-47640"/>
                            <a:pt x="1410201" y="49370"/>
                            <a:pt x="1673418" y="0"/>
                          </a:cubicBezTo>
                          <a:cubicBezTo>
                            <a:pt x="1936635" y="-49370"/>
                            <a:pt x="1941903" y="40522"/>
                            <a:pt x="2161408" y="0"/>
                          </a:cubicBezTo>
                          <a:cubicBezTo>
                            <a:pt x="2240141" y="15794"/>
                            <a:pt x="2278415" y="63217"/>
                            <a:pt x="2289523" y="128115"/>
                          </a:cubicBezTo>
                          <a:cubicBezTo>
                            <a:pt x="2300866" y="237200"/>
                            <a:pt x="2251015" y="502718"/>
                            <a:pt x="2289523" y="640562"/>
                          </a:cubicBezTo>
                          <a:cubicBezTo>
                            <a:pt x="2290850" y="707235"/>
                            <a:pt x="2239549" y="776662"/>
                            <a:pt x="2161408" y="768677"/>
                          </a:cubicBezTo>
                          <a:cubicBezTo>
                            <a:pt x="1956881" y="833350"/>
                            <a:pt x="1883679" y="754784"/>
                            <a:pt x="1612419" y="768677"/>
                          </a:cubicBezTo>
                          <a:cubicBezTo>
                            <a:pt x="1341159" y="782570"/>
                            <a:pt x="1198178" y="716211"/>
                            <a:pt x="1083763" y="768677"/>
                          </a:cubicBezTo>
                          <a:cubicBezTo>
                            <a:pt x="969348" y="821143"/>
                            <a:pt x="809950" y="731774"/>
                            <a:pt x="616105" y="768677"/>
                          </a:cubicBezTo>
                          <a:cubicBezTo>
                            <a:pt x="422260" y="805580"/>
                            <a:pt x="288567" y="764541"/>
                            <a:pt x="128115" y="768677"/>
                          </a:cubicBezTo>
                          <a:cubicBezTo>
                            <a:pt x="45503" y="780678"/>
                            <a:pt x="-6130" y="724436"/>
                            <a:pt x="0" y="640562"/>
                          </a:cubicBezTo>
                          <a:cubicBezTo>
                            <a:pt x="-36047" y="490331"/>
                            <a:pt x="15562" y="285171"/>
                            <a:pt x="0" y="128115"/>
                          </a:cubicBezTo>
                          <a:close/>
                        </a:path>
                        <a:path w="2289523" h="768677" stroke="0" extrusionOk="0">
                          <a:moveTo>
                            <a:pt x="0" y="128115"/>
                          </a:moveTo>
                          <a:cubicBezTo>
                            <a:pt x="-11812" y="50073"/>
                            <a:pt x="49504" y="2948"/>
                            <a:pt x="128115" y="0"/>
                          </a:cubicBezTo>
                          <a:cubicBezTo>
                            <a:pt x="370254" y="-49761"/>
                            <a:pt x="541440" y="16639"/>
                            <a:pt x="677104" y="0"/>
                          </a:cubicBezTo>
                          <a:cubicBezTo>
                            <a:pt x="812768" y="-16639"/>
                            <a:pt x="1058298" y="38065"/>
                            <a:pt x="1165094" y="0"/>
                          </a:cubicBezTo>
                          <a:cubicBezTo>
                            <a:pt x="1271890" y="-38065"/>
                            <a:pt x="1426058" y="261"/>
                            <a:pt x="1632752" y="0"/>
                          </a:cubicBezTo>
                          <a:cubicBezTo>
                            <a:pt x="1839446" y="-261"/>
                            <a:pt x="1944835" y="18753"/>
                            <a:pt x="2161408" y="0"/>
                          </a:cubicBezTo>
                          <a:cubicBezTo>
                            <a:pt x="2238373" y="-12778"/>
                            <a:pt x="2269410" y="54279"/>
                            <a:pt x="2289523" y="128115"/>
                          </a:cubicBezTo>
                          <a:cubicBezTo>
                            <a:pt x="2340303" y="340807"/>
                            <a:pt x="2243925" y="458675"/>
                            <a:pt x="2289523" y="640562"/>
                          </a:cubicBezTo>
                          <a:cubicBezTo>
                            <a:pt x="2284812" y="719111"/>
                            <a:pt x="2231120" y="767467"/>
                            <a:pt x="2161408" y="768677"/>
                          </a:cubicBezTo>
                          <a:cubicBezTo>
                            <a:pt x="1967975" y="791824"/>
                            <a:pt x="1850555" y="741153"/>
                            <a:pt x="1693751" y="768677"/>
                          </a:cubicBezTo>
                          <a:cubicBezTo>
                            <a:pt x="1536947" y="796201"/>
                            <a:pt x="1391982" y="715345"/>
                            <a:pt x="1185427" y="768677"/>
                          </a:cubicBezTo>
                          <a:cubicBezTo>
                            <a:pt x="978872" y="822009"/>
                            <a:pt x="940074" y="740093"/>
                            <a:pt x="697437" y="768677"/>
                          </a:cubicBezTo>
                          <a:cubicBezTo>
                            <a:pt x="454800" y="797261"/>
                            <a:pt x="370867" y="715539"/>
                            <a:pt x="128115" y="768677"/>
                          </a:cubicBezTo>
                          <a:cubicBezTo>
                            <a:pt x="60705" y="764524"/>
                            <a:pt x="-6379" y="708852"/>
                            <a:pt x="0" y="640562"/>
                          </a:cubicBezTo>
                          <a:cubicBezTo>
                            <a:pt x="-59190" y="425762"/>
                            <a:pt x="47645" y="246353"/>
                            <a:pt x="0" y="12811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1" name="Up Arrow 23">
              <a:extLst>
                <a:ext uri="{FF2B5EF4-FFF2-40B4-BE49-F238E27FC236}">
                  <a16:creationId xmlns:a16="http://schemas.microsoft.com/office/drawing/2014/main" id="{F1C11755-8BF8-284F-95D4-07FE168F52A8}"/>
                </a:ext>
              </a:extLst>
            </p:cNvPr>
            <p:cNvSpPr/>
            <p:nvPr/>
          </p:nvSpPr>
          <p:spPr>
            <a:xfrm rot="5400000">
              <a:off x="6129535" y="3315622"/>
              <a:ext cx="789654" cy="1219199"/>
            </a:xfrm>
            <a:custGeom>
              <a:avLst/>
              <a:gdLst>
                <a:gd name="connsiteX0" fmla="*/ 0 w 789654"/>
                <a:gd name="connsiteY0" fmla="*/ 418777 h 1219199"/>
                <a:gd name="connsiteX1" fmla="*/ 394827 w 789654"/>
                <a:gd name="connsiteY1" fmla="*/ 0 h 1219199"/>
                <a:gd name="connsiteX2" fmla="*/ 789654 w 789654"/>
                <a:gd name="connsiteY2" fmla="*/ 418777 h 1219199"/>
                <a:gd name="connsiteX3" fmla="*/ 592241 w 789654"/>
                <a:gd name="connsiteY3" fmla="*/ 418777 h 1219199"/>
                <a:gd name="connsiteX4" fmla="*/ 592241 w 789654"/>
                <a:gd name="connsiteY4" fmla="*/ 810984 h 1219199"/>
                <a:gd name="connsiteX5" fmla="*/ 592241 w 789654"/>
                <a:gd name="connsiteY5" fmla="*/ 1219199 h 1219199"/>
                <a:gd name="connsiteX6" fmla="*/ 197414 w 789654"/>
                <a:gd name="connsiteY6" fmla="*/ 1219199 h 1219199"/>
                <a:gd name="connsiteX7" fmla="*/ 197414 w 789654"/>
                <a:gd name="connsiteY7" fmla="*/ 818988 h 1219199"/>
                <a:gd name="connsiteX8" fmla="*/ 197414 w 789654"/>
                <a:gd name="connsiteY8" fmla="*/ 418777 h 1219199"/>
                <a:gd name="connsiteX9" fmla="*/ 0 w 789654"/>
                <a:gd name="connsiteY9" fmla="*/ 418777 h 121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654" h="1219199" fill="none" extrusionOk="0">
                  <a:moveTo>
                    <a:pt x="0" y="418777"/>
                  </a:moveTo>
                  <a:cubicBezTo>
                    <a:pt x="170383" y="271476"/>
                    <a:pt x="256059" y="116573"/>
                    <a:pt x="394827" y="0"/>
                  </a:cubicBezTo>
                  <a:cubicBezTo>
                    <a:pt x="567696" y="187934"/>
                    <a:pt x="635689" y="277203"/>
                    <a:pt x="789654" y="418777"/>
                  </a:cubicBezTo>
                  <a:cubicBezTo>
                    <a:pt x="741306" y="411300"/>
                    <a:pt x="632962" y="427626"/>
                    <a:pt x="592241" y="418777"/>
                  </a:cubicBezTo>
                  <a:cubicBezTo>
                    <a:pt x="605445" y="587011"/>
                    <a:pt x="575857" y="652209"/>
                    <a:pt x="592241" y="810984"/>
                  </a:cubicBezTo>
                  <a:cubicBezTo>
                    <a:pt x="608625" y="969759"/>
                    <a:pt x="577106" y="1088854"/>
                    <a:pt x="592241" y="1219199"/>
                  </a:cubicBezTo>
                  <a:cubicBezTo>
                    <a:pt x="502188" y="1223913"/>
                    <a:pt x="292176" y="1217359"/>
                    <a:pt x="197414" y="1219199"/>
                  </a:cubicBezTo>
                  <a:cubicBezTo>
                    <a:pt x="217117" y="1126441"/>
                    <a:pt x="215477" y="942184"/>
                    <a:pt x="197414" y="818988"/>
                  </a:cubicBezTo>
                  <a:cubicBezTo>
                    <a:pt x="179351" y="695792"/>
                    <a:pt x="179846" y="600479"/>
                    <a:pt x="197414" y="418777"/>
                  </a:cubicBezTo>
                  <a:cubicBezTo>
                    <a:pt x="131412" y="420038"/>
                    <a:pt x="93591" y="414757"/>
                    <a:pt x="0" y="418777"/>
                  </a:cubicBezTo>
                  <a:close/>
                </a:path>
                <a:path w="789654" h="1219199" stroke="0" extrusionOk="0">
                  <a:moveTo>
                    <a:pt x="0" y="418777"/>
                  </a:moveTo>
                  <a:cubicBezTo>
                    <a:pt x="125337" y="302855"/>
                    <a:pt x="282714" y="140418"/>
                    <a:pt x="394827" y="0"/>
                  </a:cubicBezTo>
                  <a:cubicBezTo>
                    <a:pt x="559312" y="183217"/>
                    <a:pt x="645275" y="266313"/>
                    <a:pt x="789654" y="418777"/>
                  </a:cubicBezTo>
                  <a:cubicBezTo>
                    <a:pt x="732452" y="411948"/>
                    <a:pt x="661616" y="417412"/>
                    <a:pt x="592241" y="418777"/>
                  </a:cubicBezTo>
                  <a:cubicBezTo>
                    <a:pt x="580139" y="563993"/>
                    <a:pt x="612155" y="730646"/>
                    <a:pt x="592241" y="826992"/>
                  </a:cubicBezTo>
                  <a:cubicBezTo>
                    <a:pt x="572327" y="923339"/>
                    <a:pt x="574414" y="1107628"/>
                    <a:pt x="592241" y="1219199"/>
                  </a:cubicBezTo>
                  <a:cubicBezTo>
                    <a:pt x="506220" y="1232378"/>
                    <a:pt x="281748" y="1217477"/>
                    <a:pt x="197414" y="1219199"/>
                  </a:cubicBezTo>
                  <a:cubicBezTo>
                    <a:pt x="190871" y="1109583"/>
                    <a:pt x="189985" y="944592"/>
                    <a:pt x="197414" y="834996"/>
                  </a:cubicBezTo>
                  <a:cubicBezTo>
                    <a:pt x="204843" y="725400"/>
                    <a:pt x="185461" y="625572"/>
                    <a:pt x="197414" y="418777"/>
                  </a:cubicBezTo>
                  <a:cubicBezTo>
                    <a:pt x="123206" y="420881"/>
                    <a:pt x="91313" y="424929"/>
                    <a:pt x="0" y="418777"/>
                  </a:cubicBezTo>
                  <a:close/>
                </a:path>
              </a:pathLst>
            </a:custGeom>
            <a:solidFill>
              <a:srgbClr val="00B0F0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upArrow">
                      <a:avLst>
                        <a:gd name="adj1" fmla="val 50000"/>
                        <a:gd name="adj2" fmla="val 5303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CBAAD36-76DB-4D42-8B2D-C5FC86B0ED67}"/>
                    </a:ext>
                  </a:extLst>
                </p:cNvPr>
                <p:cNvSpPr/>
                <p:nvPr/>
              </p:nvSpPr>
              <p:spPr>
                <a:xfrm>
                  <a:off x="7286797" y="3580248"/>
                  <a:ext cx="71949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CBAAD36-76DB-4D42-8B2D-C5FC86B0ED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797" y="3580248"/>
                  <a:ext cx="719492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7018" b="-24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Rounded Rectangle 49">
            <a:extLst>
              <a:ext uri="{FF2B5EF4-FFF2-40B4-BE49-F238E27FC236}">
                <a16:creationId xmlns:a16="http://schemas.microsoft.com/office/drawing/2014/main" id="{350BF020-C234-5A40-A310-6E448458C51D}"/>
              </a:ext>
            </a:extLst>
          </p:cNvPr>
          <p:cNvSpPr/>
          <p:nvPr/>
        </p:nvSpPr>
        <p:spPr>
          <a:xfrm>
            <a:off x="792992" y="3716549"/>
            <a:ext cx="760048" cy="789655"/>
          </a:xfrm>
          <a:custGeom>
            <a:avLst/>
            <a:gdLst>
              <a:gd name="connsiteX0" fmla="*/ 0 w 760048"/>
              <a:gd name="connsiteY0" fmla="*/ 126677 h 789655"/>
              <a:gd name="connsiteX1" fmla="*/ 126677 w 760048"/>
              <a:gd name="connsiteY1" fmla="*/ 0 h 789655"/>
              <a:gd name="connsiteX2" fmla="*/ 633371 w 760048"/>
              <a:gd name="connsiteY2" fmla="*/ 0 h 789655"/>
              <a:gd name="connsiteX3" fmla="*/ 760048 w 760048"/>
              <a:gd name="connsiteY3" fmla="*/ 126677 h 789655"/>
              <a:gd name="connsiteX4" fmla="*/ 760048 w 760048"/>
              <a:gd name="connsiteY4" fmla="*/ 662978 h 789655"/>
              <a:gd name="connsiteX5" fmla="*/ 633371 w 760048"/>
              <a:gd name="connsiteY5" fmla="*/ 789655 h 789655"/>
              <a:gd name="connsiteX6" fmla="*/ 126677 w 760048"/>
              <a:gd name="connsiteY6" fmla="*/ 789655 h 789655"/>
              <a:gd name="connsiteX7" fmla="*/ 0 w 760048"/>
              <a:gd name="connsiteY7" fmla="*/ 662978 h 789655"/>
              <a:gd name="connsiteX8" fmla="*/ 0 w 760048"/>
              <a:gd name="connsiteY8" fmla="*/ 126677 h 789655"/>
              <a:gd name="connsiteX0" fmla="*/ 0 w 760048"/>
              <a:gd name="connsiteY0" fmla="*/ 126677 h 789655"/>
              <a:gd name="connsiteX1" fmla="*/ 126677 w 760048"/>
              <a:gd name="connsiteY1" fmla="*/ 0 h 789655"/>
              <a:gd name="connsiteX2" fmla="*/ 633371 w 760048"/>
              <a:gd name="connsiteY2" fmla="*/ 0 h 789655"/>
              <a:gd name="connsiteX3" fmla="*/ 760048 w 760048"/>
              <a:gd name="connsiteY3" fmla="*/ 126677 h 789655"/>
              <a:gd name="connsiteX4" fmla="*/ 760048 w 760048"/>
              <a:gd name="connsiteY4" fmla="*/ 662978 h 789655"/>
              <a:gd name="connsiteX5" fmla="*/ 633371 w 760048"/>
              <a:gd name="connsiteY5" fmla="*/ 789655 h 789655"/>
              <a:gd name="connsiteX6" fmla="*/ 126677 w 760048"/>
              <a:gd name="connsiteY6" fmla="*/ 789655 h 789655"/>
              <a:gd name="connsiteX7" fmla="*/ 0 w 760048"/>
              <a:gd name="connsiteY7" fmla="*/ 662978 h 789655"/>
              <a:gd name="connsiteX8" fmla="*/ 0 w 760048"/>
              <a:gd name="connsiteY8" fmla="*/ 126677 h 78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048" h="789655" fill="none" extrusionOk="0">
                <a:moveTo>
                  <a:pt x="0" y="126677"/>
                </a:moveTo>
                <a:cubicBezTo>
                  <a:pt x="15416" y="55674"/>
                  <a:pt x="67858" y="-6705"/>
                  <a:pt x="126677" y="0"/>
                </a:cubicBezTo>
                <a:cubicBezTo>
                  <a:pt x="359250" y="-17955"/>
                  <a:pt x="420858" y="-23801"/>
                  <a:pt x="633371" y="0"/>
                </a:cubicBezTo>
                <a:cubicBezTo>
                  <a:pt x="720993" y="-8518"/>
                  <a:pt x="774299" y="58830"/>
                  <a:pt x="760048" y="126677"/>
                </a:cubicBezTo>
                <a:cubicBezTo>
                  <a:pt x="750946" y="247684"/>
                  <a:pt x="758977" y="382912"/>
                  <a:pt x="760048" y="662978"/>
                </a:cubicBezTo>
                <a:cubicBezTo>
                  <a:pt x="766852" y="743084"/>
                  <a:pt x="700698" y="783299"/>
                  <a:pt x="633371" y="789655"/>
                </a:cubicBezTo>
                <a:cubicBezTo>
                  <a:pt x="420723" y="802290"/>
                  <a:pt x="343680" y="782544"/>
                  <a:pt x="126677" y="789655"/>
                </a:cubicBezTo>
                <a:cubicBezTo>
                  <a:pt x="37021" y="791418"/>
                  <a:pt x="4168" y="734190"/>
                  <a:pt x="0" y="662978"/>
                </a:cubicBezTo>
                <a:cubicBezTo>
                  <a:pt x="-541" y="508545"/>
                  <a:pt x="-20876" y="250685"/>
                  <a:pt x="0" y="126677"/>
                </a:cubicBezTo>
                <a:close/>
              </a:path>
              <a:path w="760048" h="789655" stroke="0" extrusionOk="0">
                <a:moveTo>
                  <a:pt x="0" y="126677"/>
                </a:moveTo>
                <a:cubicBezTo>
                  <a:pt x="-1950" y="60683"/>
                  <a:pt x="59588" y="13625"/>
                  <a:pt x="126677" y="0"/>
                </a:cubicBezTo>
                <a:cubicBezTo>
                  <a:pt x="335677" y="-29793"/>
                  <a:pt x="423266" y="-21720"/>
                  <a:pt x="633371" y="0"/>
                </a:cubicBezTo>
                <a:cubicBezTo>
                  <a:pt x="722432" y="-3879"/>
                  <a:pt x="776950" y="41649"/>
                  <a:pt x="760048" y="126677"/>
                </a:cubicBezTo>
                <a:cubicBezTo>
                  <a:pt x="768527" y="352437"/>
                  <a:pt x="770770" y="475640"/>
                  <a:pt x="760048" y="662978"/>
                </a:cubicBezTo>
                <a:cubicBezTo>
                  <a:pt x="753097" y="718015"/>
                  <a:pt x="690904" y="790648"/>
                  <a:pt x="633371" y="789655"/>
                </a:cubicBezTo>
                <a:cubicBezTo>
                  <a:pt x="422896" y="796501"/>
                  <a:pt x="334711" y="790030"/>
                  <a:pt x="126677" y="789655"/>
                </a:cubicBezTo>
                <a:cubicBezTo>
                  <a:pt x="65821" y="789779"/>
                  <a:pt x="-9859" y="710163"/>
                  <a:pt x="0" y="662978"/>
                </a:cubicBezTo>
                <a:cubicBezTo>
                  <a:pt x="-35141" y="544203"/>
                  <a:pt x="-10939" y="348633"/>
                  <a:pt x="0" y="126677"/>
                </a:cubicBezTo>
                <a:close/>
              </a:path>
              <a:path w="760048" h="789655" fill="none" stroke="0" extrusionOk="0">
                <a:moveTo>
                  <a:pt x="0" y="126677"/>
                </a:moveTo>
                <a:cubicBezTo>
                  <a:pt x="944" y="56530"/>
                  <a:pt x="74531" y="6950"/>
                  <a:pt x="126677" y="0"/>
                </a:cubicBezTo>
                <a:cubicBezTo>
                  <a:pt x="355602" y="-8000"/>
                  <a:pt x="407640" y="-18382"/>
                  <a:pt x="633371" y="0"/>
                </a:cubicBezTo>
                <a:cubicBezTo>
                  <a:pt x="713877" y="-372"/>
                  <a:pt x="758159" y="70685"/>
                  <a:pt x="760048" y="126677"/>
                </a:cubicBezTo>
                <a:cubicBezTo>
                  <a:pt x="754655" y="246567"/>
                  <a:pt x="744468" y="389512"/>
                  <a:pt x="760048" y="662978"/>
                </a:cubicBezTo>
                <a:cubicBezTo>
                  <a:pt x="754411" y="738263"/>
                  <a:pt x="700589" y="787806"/>
                  <a:pt x="633371" y="789655"/>
                </a:cubicBezTo>
                <a:cubicBezTo>
                  <a:pt x="404612" y="815312"/>
                  <a:pt x="328819" y="782799"/>
                  <a:pt x="126677" y="789655"/>
                </a:cubicBezTo>
                <a:cubicBezTo>
                  <a:pt x="36971" y="795168"/>
                  <a:pt x="16953" y="729910"/>
                  <a:pt x="0" y="662978"/>
                </a:cubicBezTo>
                <a:cubicBezTo>
                  <a:pt x="-2186" y="509136"/>
                  <a:pt x="-17666" y="246578"/>
                  <a:pt x="0" y="126677"/>
                </a:cubicBezTo>
                <a:close/>
              </a:path>
            </a:pathLst>
          </a:custGeom>
          <a:solidFill>
            <a:srgbClr val="FF7E79"/>
          </a:solidFill>
          <a:ln>
            <a:extLst>
              <a:ext uri="{C807C97D-BFC1-408E-A445-0C87EB9F89A2}">
                <ask:lineSketchStyleProps xmlns:ask="http://schemas.microsoft.com/office/drawing/2018/sketchyshapes" sd="3040420036">
                  <a:custGeom>
                    <a:avLst/>
                    <a:gdLst>
                      <a:gd name="connsiteX0" fmla="*/ 0 w 760048"/>
                      <a:gd name="connsiteY0" fmla="*/ 126677 h 789655"/>
                      <a:gd name="connsiteX1" fmla="*/ 126677 w 760048"/>
                      <a:gd name="connsiteY1" fmla="*/ 0 h 789655"/>
                      <a:gd name="connsiteX2" fmla="*/ 633371 w 760048"/>
                      <a:gd name="connsiteY2" fmla="*/ 0 h 789655"/>
                      <a:gd name="connsiteX3" fmla="*/ 760048 w 760048"/>
                      <a:gd name="connsiteY3" fmla="*/ 126677 h 789655"/>
                      <a:gd name="connsiteX4" fmla="*/ 760048 w 760048"/>
                      <a:gd name="connsiteY4" fmla="*/ 662978 h 789655"/>
                      <a:gd name="connsiteX5" fmla="*/ 633371 w 760048"/>
                      <a:gd name="connsiteY5" fmla="*/ 789655 h 789655"/>
                      <a:gd name="connsiteX6" fmla="*/ 126677 w 760048"/>
                      <a:gd name="connsiteY6" fmla="*/ 789655 h 789655"/>
                      <a:gd name="connsiteX7" fmla="*/ 0 w 760048"/>
                      <a:gd name="connsiteY7" fmla="*/ 662978 h 789655"/>
                      <a:gd name="connsiteX8" fmla="*/ 0 w 760048"/>
                      <a:gd name="connsiteY8" fmla="*/ 126677 h 789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60048" h="789655" fill="none" extrusionOk="0">
                        <a:moveTo>
                          <a:pt x="0" y="126677"/>
                        </a:moveTo>
                        <a:cubicBezTo>
                          <a:pt x="4715" y="51179"/>
                          <a:pt x="71547" y="-2478"/>
                          <a:pt x="126677" y="0"/>
                        </a:cubicBezTo>
                        <a:cubicBezTo>
                          <a:pt x="352136" y="-9602"/>
                          <a:pt x="411588" y="-22252"/>
                          <a:pt x="633371" y="0"/>
                        </a:cubicBezTo>
                        <a:cubicBezTo>
                          <a:pt x="706544" y="-965"/>
                          <a:pt x="766276" y="57965"/>
                          <a:pt x="760048" y="126677"/>
                        </a:cubicBezTo>
                        <a:cubicBezTo>
                          <a:pt x="755127" y="250284"/>
                          <a:pt x="750563" y="396803"/>
                          <a:pt x="760048" y="662978"/>
                        </a:cubicBezTo>
                        <a:cubicBezTo>
                          <a:pt x="753762" y="745444"/>
                          <a:pt x="702140" y="788606"/>
                          <a:pt x="633371" y="789655"/>
                        </a:cubicBezTo>
                        <a:cubicBezTo>
                          <a:pt x="418129" y="804357"/>
                          <a:pt x="345181" y="779559"/>
                          <a:pt x="126677" y="789655"/>
                        </a:cubicBezTo>
                        <a:cubicBezTo>
                          <a:pt x="45924" y="799242"/>
                          <a:pt x="1830" y="733880"/>
                          <a:pt x="0" y="662978"/>
                        </a:cubicBezTo>
                        <a:cubicBezTo>
                          <a:pt x="11" y="495760"/>
                          <a:pt x="-11275" y="245945"/>
                          <a:pt x="0" y="126677"/>
                        </a:cubicBezTo>
                        <a:close/>
                      </a:path>
                      <a:path w="760048" h="789655" stroke="0" extrusionOk="0">
                        <a:moveTo>
                          <a:pt x="0" y="126677"/>
                        </a:moveTo>
                        <a:cubicBezTo>
                          <a:pt x="-4868" y="63623"/>
                          <a:pt x="61291" y="14458"/>
                          <a:pt x="126677" y="0"/>
                        </a:cubicBezTo>
                        <a:cubicBezTo>
                          <a:pt x="340912" y="-15803"/>
                          <a:pt x="420215" y="-22757"/>
                          <a:pt x="633371" y="0"/>
                        </a:cubicBezTo>
                        <a:cubicBezTo>
                          <a:pt x="717101" y="9246"/>
                          <a:pt x="768982" y="53621"/>
                          <a:pt x="760048" y="126677"/>
                        </a:cubicBezTo>
                        <a:cubicBezTo>
                          <a:pt x="766222" y="354854"/>
                          <a:pt x="781818" y="456425"/>
                          <a:pt x="760048" y="662978"/>
                        </a:cubicBezTo>
                        <a:cubicBezTo>
                          <a:pt x="746130" y="725764"/>
                          <a:pt x="693143" y="797914"/>
                          <a:pt x="633371" y="789655"/>
                        </a:cubicBezTo>
                        <a:cubicBezTo>
                          <a:pt x="420700" y="795329"/>
                          <a:pt x="340535" y="797117"/>
                          <a:pt x="126677" y="789655"/>
                        </a:cubicBezTo>
                        <a:cubicBezTo>
                          <a:pt x="61507" y="791637"/>
                          <a:pt x="-257" y="720518"/>
                          <a:pt x="0" y="662978"/>
                        </a:cubicBezTo>
                        <a:cubicBezTo>
                          <a:pt x="1163" y="547299"/>
                          <a:pt x="2834" y="370417"/>
                          <a:pt x="0" y="126677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8750B0E-073D-A048-B5B7-52F37C78842E}"/>
              </a:ext>
            </a:extLst>
          </p:cNvPr>
          <p:cNvCxnSpPr>
            <a:cxnSpLocks/>
            <a:stCxn id="46" idx="8"/>
            <a:endCxn id="49" idx="0"/>
          </p:cNvCxnSpPr>
          <p:nvPr/>
        </p:nvCxnSpPr>
        <p:spPr>
          <a:xfrm>
            <a:off x="1553040" y="4121905"/>
            <a:ext cx="682768" cy="11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D8BBB10-F49A-B942-A156-49DE8FA0DA2D}"/>
              </a:ext>
            </a:extLst>
          </p:cNvPr>
          <p:cNvGrpSpPr/>
          <p:nvPr/>
        </p:nvGrpSpPr>
        <p:grpSpPr>
          <a:xfrm>
            <a:off x="2235808" y="2781678"/>
            <a:ext cx="1857575" cy="2680685"/>
            <a:chOff x="6848622" y="2226464"/>
            <a:chExt cx="1857575" cy="2680685"/>
          </a:xfrm>
        </p:grpSpPr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4C67EB84-EB9F-664F-8420-1F1148BFAA79}"/>
                </a:ext>
              </a:extLst>
            </p:cNvPr>
            <p:cNvSpPr/>
            <p:nvPr/>
          </p:nvSpPr>
          <p:spPr>
            <a:xfrm rot="16200000" flipH="1">
              <a:off x="6437067" y="2638019"/>
              <a:ext cx="2680685" cy="1857575"/>
            </a:xfrm>
            <a:prstGeom prst="trapezoid">
              <a:avLst>
                <a:gd name="adj" fmla="val 40504"/>
              </a:avLst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680685"/>
                        <a:gd name="connsiteY0" fmla="*/ 446790 h 4153620"/>
                        <a:gd name="connsiteX1" fmla="*/ 446790 w 2680685"/>
                        <a:gd name="connsiteY1" fmla="*/ 0 h 4153620"/>
                        <a:gd name="connsiteX2" fmla="*/ 1042492 w 2680685"/>
                        <a:gd name="connsiteY2" fmla="*/ 0 h 4153620"/>
                        <a:gd name="connsiteX3" fmla="*/ 1602451 w 2680685"/>
                        <a:gd name="connsiteY3" fmla="*/ 0 h 4153620"/>
                        <a:gd name="connsiteX4" fmla="*/ 2233895 w 2680685"/>
                        <a:gd name="connsiteY4" fmla="*/ 0 h 4153620"/>
                        <a:gd name="connsiteX5" fmla="*/ 2680685 w 2680685"/>
                        <a:gd name="connsiteY5" fmla="*/ 446790 h 4153620"/>
                        <a:gd name="connsiteX6" fmla="*/ 2680685 w 2680685"/>
                        <a:gd name="connsiteY6" fmla="*/ 1055331 h 4153620"/>
                        <a:gd name="connsiteX7" fmla="*/ 2680685 w 2680685"/>
                        <a:gd name="connsiteY7" fmla="*/ 1631271 h 4153620"/>
                        <a:gd name="connsiteX8" fmla="*/ 2680685 w 2680685"/>
                        <a:gd name="connsiteY8" fmla="*/ 2109410 h 4153620"/>
                        <a:gd name="connsiteX9" fmla="*/ 2680685 w 2680685"/>
                        <a:gd name="connsiteY9" fmla="*/ 2554949 h 4153620"/>
                        <a:gd name="connsiteX10" fmla="*/ 2680685 w 2680685"/>
                        <a:gd name="connsiteY10" fmla="*/ 3033088 h 4153620"/>
                        <a:gd name="connsiteX11" fmla="*/ 2680685 w 2680685"/>
                        <a:gd name="connsiteY11" fmla="*/ 3706830 h 4153620"/>
                        <a:gd name="connsiteX12" fmla="*/ 2233895 w 2680685"/>
                        <a:gd name="connsiteY12" fmla="*/ 4153620 h 4153620"/>
                        <a:gd name="connsiteX13" fmla="*/ 1673935 w 2680685"/>
                        <a:gd name="connsiteY13" fmla="*/ 4153620 h 4153620"/>
                        <a:gd name="connsiteX14" fmla="*/ 1096105 w 2680685"/>
                        <a:gd name="connsiteY14" fmla="*/ 4153620 h 4153620"/>
                        <a:gd name="connsiteX15" fmla="*/ 446790 w 2680685"/>
                        <a:gd name="connsiteY15" fmla="*/ 4153620 h 4153620"/>
                        <a:gd name="connsiteX16" fmla="*/ 0 w 2680685"/>
                        <a:gd name="connsiteY16" fmla="*/ 3706830 h 4153620"/>
                        <a:gd name="connsiteX17" fmla="*/ 0 w 2680685"/>
                        <a:gd name="connsiteY17" fmla="*/ 3098289 h 4153620"/>
                        <a:gd name="connsiteX18" fmla="*/ 0 w 2680685"/>
                        <a:gd name="connsiteY18" fmla="*/ 2489748 h 4153620"/>
                        <a:gd name="connsiteX19" fmla="*/ 0 w 2680685"/>
                        <a:gd name="connsiteY19" fmla="*/ 1913808 h 4153620"/>
                        <a:gd name="connsiteX20" fmla="*/ 0 w 2680685"/>
                        <a:gd name="connsiteY20" fmla="*/ 1403068 h 4153620"/>
                        <a:gd name="connsiteX21" fmla="*/ 0 w 2680685"/>
                        <a:gd name="connsiteY21" fmla="*/ 446790 h 415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2680685" h="4153620" fill="none" extrusionOk="0">
                          <a:moveTo>
                            <a:pt x="0" y="446790"/>
                          </a:moveTo>
                          <a:cubicBezTo>
                            <a:pt x="-48164" y="197309"/>
                            <a:pt x="213437" y="11538"/>
                            <a:pt x="446790" y="0"/>
                          </a:cubicBezTo>
                          <a:cubicBezTo>
                            <a:pt x="667860" y="-5191"/>
                            <a:pt x="903994" y="4342"/>
                            <a:pt x="1042492" y="0"/>
                          </a:cubicBezTo>
                          <a:cubicBezTo>
                            <a:pt x="1180990" y="-4342"/>
                            <a:pt x="1403600" y="29419"/>
                            <a:pt x="1602451" y="0"/>
                          </a:cubicBezTo>
                          <a:cubicBezTo>
                            <a:pt x="1801302" y="-29419"/>
                            <a:pt x="2016171" y="54800"/>
                            <a:pt x="2233895" y="0"/>
                          </a:cubicBezTo>
                          <a:cubicBezTo>
                            <a:pt x="2513786" y="-7268"/>
                            <a:pt x="2695007" y="211834"/>
                            <a:pt x="2680685" y="446790"/>
                          </a:cubicBezTo>
                          <a:cubicBezTo>
                            <a:pt x="2694297" y="594041"/>
                            <a:pt x="2655316" y="818185"/>
                            <a:pt x="2680685" y="1055331"/>
                          </a:cubicBezTo>
                          <a:cubicBezTo>
                            <a:pt x="2706054" y="1292477"/>
                            <a:pt x="2633522" y="1405885"/>
                            <a:pt x="2680685" y="1631271"/>
                          </a:cubicBezTo>
                          <a:cubicBezTo>
                            <a:pt x="2727848" y="1856657"/>
                            <a:pt x="2665858" y="1951482"/>
                            <a:pt x="2680685" y="2109410"/>
                          </a:cubicBezTo>
                          <a:cubicBezTo>
                            <a:pt x="2695512" y="2267338"/>
                            <a:pt x="2637632" y="2389465"/>
                            <a:pt x="2680685" y="2554949"/>
                          </a:cubicBezTo>
                          <a:cubicBezTo>
                            <a:pt x="2723738" y="2720433"/>
                            <a:pt x="2625677" y="2797132"/>
                            <a:pt x="2680685" y="3033088"/>
                          </a:cubicBezTo>
                          <a:cubicBezTo>
                            <a:pt x="2735693" y="3269044"/>
                            <a:pt x="2674347" y="3480370"/>
                            <a:pt x="2680685" y="3706830"/>
                          </a:cubicBezTo>
                          <a:cubicBezTo>
                            <a:pt x="2719125" y="3943411"/>
                            <a:pt x="2473051" y="4206261"/>
                            <a:pt x="2233895" y="4153620"/>
                          </a:cubicBezTo>
                          <a:cubicBezTo>
                            <a:pt x="2040723" y="4216831"/>
                            <a:pt x="1902006" y="4122484"/>
                            <a:pt x="1673935" y="4153620"/>
                          </a:cubicBezTo>
                          <a:cubicBezTo>
                            <a:pt x="1445864" y="4184756"/>
                            <a:pt x="1232174" y="4123916"/>
                            <a:pt x="1096105" y="4153620"/>
                          </a:cubicBezTo>
                          <a:cubicBezTo>
                            <a:pt x="960036" y="4183324"/>
                            <a:pt x="706774" y="4147493"/>
                            <a:pt x="446790" y="4153620"/>
                          </a:cubicBezTo>
                          <a:cubicBezTo>
                            <a:pt x="165832" y="4187573"/>
                            <a:pt x="44405" y="3963551"/>
                            <a:pt x="0" y="3706830"/>
                          </a:cubicBezTo>
                          <a:cubicBezTo>
                            <a:pt x="-33623" y="3544321"/>
                            <a:pt x="62298" y="3233525"/>
                            <a:pt x="0" y="3098289"/>
                          </a:cubicBezTo>
                          <a:cubicBezTo>
                            <a:pt x="-62298" y="2963053"/>
                            <a:pt x="37754" y="2684216"/>
                            <a:pt x="0" y="2489748"/>
                          </a:cubicBezTo>
                          <a:cubicBezTo>
                            <a:pt x="-37754" y="2295280"/>
                            <a:pt x="58509" y="2052019"/>
                            <a:pt x="0" y="1913808"/>
                          </a:cubicBezTo>
                          <a:cubicBezTo>
                            <a:pt x="-58509" y="1775597"/>
                            <a:pt x="11319" y="1558041"/>
                            <a:pt x="0" y="1403068"/>
                          </a:cubicBezTo>
                          <a:cubicBezTo>
                            <a:pt x="-11319" y="1248095"/>
                            <a:pt x="55419" y="807675"/>
                            <a:pt x="0" y="446790"/>
                          </a:cubicBezTo>
                          <a:close/>
                        </a:path>
                        <a:path w="2680685" h="4153620" stroke="0" extrusionOk="0">
                          <a:moveTo>
                            <a:pt x="0" y="446790"/>
                          </a:moveTo>
                          <a:cubicBezTo>
                            <a:pt x="-27809" y="182882"/>
                            <a:pt x="133171" y="25095"/>
                            <a:pt x="446790" y="0"/>
                          </a:cubicBezTo>
                          <a:cubicBezTo>
                            <a:pt x="658381" y="-27124"/>
                            <a:pt x="906933" y="57719"/>
                            <a:pt x="1078234" y="0"/>
                          </a:cubicBezTo>
                          <a:cubicBezTo>
                            <a:pt x="1249535" y="-57719"/>
                            <a:pt x="1441170" y="16293"/>
                            <a:pt x="1656064" y="0"/>
                          </a:cubicBezTo>
                          <a:cubicBezTo>
                            <a:pt x="1870958" y="-16293"/>
                            <a:pt x="2060424" y="5569"/>
                            <a:pt x="2233895" y="0"/>
                          </a:cubicBezTo>
                          <a:cubicBezTo>
                            <a:pt x="2463276" y="-55962"/>
                            <a:pt x="2694598" y="148551"/>
                            <a:pt x="2680685" y="446790"/>
                          </a:cubicBezTo>
                          <a:cubicBezTo>
                            <a:pt x="2714983" y="682334"/>
                            <a:pt x="2666869" y="781818"/>
                            <a:pt x="2680685" y="924929"/>
                          </a:cubicBezTo>
                          <a:cubicBezTo>
                            <a:pt x="2694501" y="1068040"/>
                            <a:pt x="2627928" y="1290570"/>
                            <a:pt x="2680685" y="1403068"/>
                          </a:cubicBezTo>
                          <a:cubicBezTo>
                            <a:pt x="2733442" y="1515566"/>
                            <a:pt x="2660295" y="1847632"/>
                            <a:pt x="2680685" y="2011609"/>
                          </a:cubicBezTo>
                          <a:cubicBezTo>
                            <a:pt x="2701075" y="2175586"/>
                            <a:pt x="2633432" y="2346826"/>
                            <a:pt x="2680685" y="2457148"/>
                          </a:cubicBezTo>
                          <a:cubicBezTo>
                            <a:pt x="2727938" y="2567470"/>
                            <a:pt x="2635954" y="2875830"/>
                            <a:pt x="2680685" y="3000488"/>
                          </a:cubicBezTo>
                          <a:cubicBezTo>
                            <a:pt x="2725416" y="3125146"/>
                            <a:pt x="2675977" y="3371037"/>
                            <a:pt x="2680685" y="3706830"/>
                          </a:cubicBezTo>
                          <a:cubicBezTo>
                            <a:pt x="2709968" y="3924649"/>
                            <a:pt x="2526401" y="4124119"/>
                            <a:pt x="2233895" y="4153620"/>
                          </a:cubicBezTo>
                          <a:cubicBezTo>
                            <a:pt x="1943968" y="4212320"/>
                            <a:pt x="1761648" y="4106685"/>
                            <a:pt x="1638193" y="4153620"/>
                          </a:cubicBezTo>
                          <a:cubicBezTo>
                            <a:pt x="1514738" y="4200555"/>
                            <a:pt x="1241961" y="4140775"/>
                            <a:pt x="1078234" y="4153620"/>
                          </a:cubicBezTo>
                          <a:cubicBezTo>
                            <a:pt x="914507" y="4166465"/>
                            <a:pt x="716436" y="4148502"/>
                            <a:pt x="446790" y="4153620"/>
                          </a:cubicBezTo>
                          <a:cubicBezTo>
                            <a:pt x="189842" y="4132841"/>
                            <a:pt x="4590" y="3891493"/>
                            <a:pt x="0" y="3706830"/>
                          </a:cubicBezTo>
                          <a:cubicBezTo>
                            <a:pt x="-16003" y="3519066"/>
                            <a:pt x="48093" y="3403749"/>
                            <a:pt x="0" y="3130890"/>
                          </a:cubicBezTo>
                          <a:cubicBezTo>
                            <a:pt x="-48093" y="2858031"/>
                            <a:pt x="56450" y="2805766"/>
                            <a:pt x="0" y="2652750"/>
                          </a:cubicBezTo>
                          <a:cubicBezTo>
                            <a:pt x="-56450" y="2499734"/>
                            <a:pt x="25758" y="2309742"/>
                            <a:pt x="0" y="2044210"/>
                          </a:cubicBezTo>
                          <a:cubicBezTo>
                            <a:pt x="-25758" y="1778678"/>
                            <a:pt x="31581" y="1733003"/>
                            <a:pt x="0" y="1500870"/>
                          </a:cubicBezTo>
                          <a:cubicBezTo>
                            <a:pt x="-31581" y="1268737"/>
                            <a:pt x="2887" y="1206667"/>
                            <a:pt x="0" y="1022730"/>
                          </a:cubicBezTo>
                          <a:cubicBezTo>
                            <a:pt x="-2887" y="838793"/>
                            <a:pt x="25461" y="628517"/>
                            <a:pt x="0" y="44679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0" name="Oval 180">
              <a:extLst>
                <a:ext uri="{FF2B5EF4-FFF2-40B4-BE49-F238E27FC236}">
                  <a16:creationId xmlns:a16="http://schemas.microsoft.com/office/drawing/2014/main" id="{376B0AE7-ED28-7243-860C-04A58CB502D8}"/>
                </a:ext>
              </a:extLst>
            </p:cNvPr>
            <p:cNvSpPr/>
            <p:nvPr/>
          </p:nvSpPr>
          <p:spPr>
            <a:xfrm>
              <a:off x="7935194" y="394369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1" name="Oval 181">
              <a:extLst>
                <a:ext uri="{FF2B5EF4-FFF2-40B4-BE49-F238E27FC236}">
                  <a16:creationId xmlns:a16="http://schemas.microsoft.com/office/drawing/2014/main" id="{91AEC3DA-2A44-4C4A-9C43-9DE1EF63F860}"/>
                </a:ext>
              </a:extLst>
            </p:cNvPr>
            <p:cNvSpPr/>
            <p:nvPr/>
          </p:nvSpPr>
          <p:spPr>
            <a:xfrm>
              <a:off x="7003179" y="3625307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2" name="Oval 182">
              <a:extLst>
                <a:ext uri="{FF2B5EF4-FFF2-40B4-BE49-F238E27FC236}">
                  <a16:creationId xmlns:a16="http://schemas.microsoft.com/office/drawing/2014/main" id="{BB428C0D-B019-AC46-AC3E-69C09E6AC794}"/>
                </a:ext>
              </a:extLst>
            </p:cNvPr>
            <p:cNvSpPr/>
            <p:nvPr/>
          </p:nvSpPr>
          <p:spPr>
            <a:xfrm>
              <a:off x="7942408" y="2575862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3" name="Oval 183">
              <a:extLst>
                <a:ext uri="{FF2B5EF4-FFF2-40B4-BE49-F238E27FC236}">
                  <a16:creationId xmlns:a16="http://schemas.microsoft.com/office/drawing/2014/main" id="{40295DA2-826D-294D-9062-C4C6E37625E9}"/>
                </a:ext>
              </a:extLst>
            </p:cNvPr>
            <p:cNvSpPr/>
            <p:nvPr/>
          </p:nvSpPr>
          <p:spPr>
            <a:xfrm>
              <a:off x="7007651" y="296038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4" name="Oval 184">
              <a:extLst>
                <a:ext uri="{FF2B5EF4-FFF2-40B4-BE49-F238E27FC236}">
                  <a16:creationId xmlns:a16="http://schemas.microsoft.com/office/drawing/2014/main" id="{44DDB674-3217-2F4B-969E-09D15F90FFE3}"/>
                </a:ext>
              </a:extLst>
            </p:cNvPr>
            <p:cNvSpPr/>
            <p:nvPr/>
          </p:nvSpPr>
          <p:spPr>
            <a:xfrm>
              <a:off x="7937274" y="3278780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A409269-F9F0-4947-8D85-68AC1A3E41F2}"/>
                  </a:ext>
                </a:extLst>
              </p:cNvPr>
              <p:cNvSpPr/>
              <p:nvPr/>
            </p:nvSpPr>
            <p:spPr>
              <a:xfrm>
                <a:off x="880724" y="3858907"/>
                <a:ext cx="584584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A409269-F9F0-4947-8D85-68AC1A3E4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24" y="3858907"/>
                <a:ext cx="584584" cy="534762"/>
              </a:xfrm>
              <a:prstGeom prst="rect">
                <a:avLst/>
              </a:prstGeom>
              <a:blipFill>
                <a:blip r:embed="rId6"/>
                <a:stretch>
                  <a:fillRect l="-6383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03CFD24A-725C-2841-A13E-231091BEBCB8}"/>
              </a:ext>
            </a:extLst>
          </p:cNvPr>
          <p:cNvSpPr/>
          <p:nvPr/>
        </p:nvSpPr>
        <p:spPr>
          <a:xfrm>
            <a:off x="2435523" y="2126550"/>
            <a:ext cx="1615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Generator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70" name="Up Arrow 23">
            <a:extLst>
              <a:ext uri="{FF2B5EF4-FFF2-40B4-BE49-F238E27FC236}">
                <a16:creationId xmlns:a16="http://schemas.microsoft.com/office/drawing/2014/main" id="{2008FF85-51C8-E448-841D-E39D8E09B1F9}"/>
              </a:ext>
            </a:extLst>
          </p:cNvPr>
          <p:cNvSpPr/>
          <p:nvPr/>
        </p:nvSpPr>
        <p:spPr>
          <a:xfrm rot="5400000">
            <a:off x="9567487" y="2316124"/>
            <a:ext cx="789654" cy="1219199"/>
          </a:xfrm>
          <a:custGeom>
            <a:avLst/>
            <a:gdLst>
              <a:gd name="connsiteX0" fmla="*/ 0 w 789654"/>
              <a:gd name="connsiteY0" fmla="*/ 418777 h 1219199"/>
              <a:gd name="connsiteX1" fmla="*/ 394827 w 789654"/>
              <a:gd name="connsiteY1" fmla="*/ 0 h 1219199"/>
              <a:gd name="connsiteX2" fmla="*/ 789654 w 789654"/>
              <a:gd name="connsiteY2" fmla="*/ 418777 h 1219199"/>
              <a:gd name="connsiteX3" fmla="*/ 592241 w 789654"/>
              <a:gd name="connsiteY3" fmla="*/ 418777 h 1219199"/>
              <a:gd name="connsiteX4" fmla="*/ 592241 w 789654"/>
              <a:gd name="connsiteY4" fmla="*/ 810984 h 1219199"/>
              <a:gd name="connsiteX5" fmla="*/ 592241 w 789654"/>
              <a:gd name="connsiteY5" fmla="*/ 1219199 h 1219199"/>
              <a:gd name="connsiteX6" fmla="*/ 197414 w 789654"/>
              <a:gd name="connsiteY6" fmla="*/ 1219199 h 1219199"/>
              <a:gd name="connsiteX7" fmla="*/ 197414 w 789654"/>
              <a:gd name="connsiteY7" fmla="*/ 818988 h 1219199"/>
              <a:gd name="connsiteX8" fmla="*/ 197414 w 789654"/>
              <a:gd name="connsiteY8" fmla="*/ 418777 h 1219199"/>
              <a:gd name="connsiteX9" fmla="*/ 0 w 789654"/>
              <a:gd name="connsiteY9" fmla="*/ 418777 h 121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9654" h="1219199" fill="none" extrusionOk="0">
                <a:moveTo>
                  <a:pt x="0" y="418777"/>
                </a:moveTo>
                <a:cubicBezTo>
                  <a:pt x="170383" y="271476"/>
                  <a:pt x="256059" y="116573"/>
                  <a:pt x="394827" y="0"/>
                </a:cubicBezTo>
                <a:cubicBezTo>
                  <a:pt x="567696" y="187934"/>
                  <a:pt x="635689" y="277203"/>
                  <a:pt x="789654" y="418777"/>
                </a:cubicBezTo>
                <a:cubicBezTo>
                  <a:pt x="741306" y="411300"/>
                  <a:pt x="632962" y="427626"/>
                  <a:pt x="592241" y="418777"/>
                </a:cubicBezTo>
                <a:cubicBezTo>
                  <a:pt x="605445" y="587011"/>
                  <a:pt x="575857" y="652209"/>
                  <a:pt x="592241" y="810984"/>
                </a:cubicBezTo>
                <a:cubicBezTo>
                  <a:pt x="608625" y="969759"/>
                  <a:pt x="577106" y="1088854"/>
                  <a:pt x="592241" y="1219199"/>
                </a:cubicBezTo>
                <a:cubicBezTo>
                  <a:pt x="502188" y="1223913"/>
                  <a:pt x="292176" y="1217359"/>
                  <a:pt x="197414" y="1219199"/>
                </a:cubicBezTo>
                <a:cubicBezTo>
                  <a:pt x="217117" y="1126441"/>
                  <a:pt x="215477" y="942184"/>
                  <a:pt x="197414" y="818988"/>
                </a:cubicBezTo>
                <a:cubicBezTo>
                  <a:pt x="179351" y="695792"/>
                  <a:pt x="179846" y="600479"/>
                  <a:pt x="197414" y="418777"/>
                </a:cubicBezTo>
                <a:cubicBezTo>
                  <a:pt x="131412" y="420038"/>
                  <a:pt x="93591" y="414757"/>
                  <a:pt x="0" y="418777"/>
                </a:cubicBezTo>
                <a:close/>
              </a:path>
              <a:path w="789654" h="1219199" stroke="0" extrusionOk="0">
                <a:moveTo>
                  <a:pt x="0" y="418777"/>
                </a:moveTo>
                <a:cubicBezTo>
                  <a:pt x="125337" y="302855"/>
                  <a:pt x="282714" y="140418"/>
                  <a:pt x="394827" y="0"/>
                </a:cubicBezTo>
                <a:cubicBezTo>
                  <a:pt x="559312" y="183217"/>
                  <a:pt x="645275" y="266313"/>
                  <a:pt x="789654" y="418777"/>
                </a:cubicBezTo>
                <a:cubicBezTo>
                  <a:pt x="732452" y="411948"/>
                  <a:pt x="661616" y="417412"/>
                  <a:pt x="592241" y="418777"/>
                </a:cubicBezTo>
                <a:cubicBezTo>
                  <a:pt x="580139" y="563993"/>
                  <a:pt x="612155" y="730646"/>
                  <a:pt x="592241" y="826992"/>
                </a:cubicBezTo>
                <a:cubicBezTo>
                  <a:pt x="572327" y="923339"/>
                  <a:pt x="574414" y="1107628"/>
                  <a:pt x="592241" y="1219199"/>
                </a:cubicBezTo>
                <a:cubicBezTo>
                  <a:pt x="506220" y="1232378"/>
                  <a:pt x="281748" y="1217477"/>
                  <a:pt x="197414" y="1219199"/>
                </a:cubicBezTo>
                <a:cubicBezTo>
                  <a:pt x="190871" y="1109583"/>
                  <a:pt x="189985" y="944592"/>
                  <a:pt x="197414" y="834996"/>
                </a:cubicBezTo>
                <a:cubicBezTo>
                  <a:pt x="204843" y="725400"/>
                  <a:pt x="185461" y="625572"/>
                  <a:pt x="197414" y="418777"/>
                </a:cubicBezTo>
                <a:cubicBezTo>
                  <a:pt x="123206" y="420881"/>
                  <a:pt x="91313" y="424929"/>
                  <a:pt x="0" y="418777"/>
                </a:cubicBezTo>
                <a:close/>
              </a:path>
            </a:pathLst>
          </a:custGeom>
          <a:solidFill>
            <a:srgbClr val="00B0F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8F08F0D-A1B1-0E48-A715-DE9DA69CCC14}"/>
                  </a:ext>
                </a:extLst>
              </p:cNvPr>
              <p:cNvSpPr/>
              <p:nvPr/>
            </p:nvSpPr>
            <p:spPr>
              <a:xfrm>
                <a:off x="10650479" y="2624312"/>
                <a:ext cx="144821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8F08F0D-A1B1-0E48-A715-DE9DA69CC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479" y="2624312"/>
                <a:ext cx="1448217" cy="584775"/>
              </a:xfrm>
              <a:prstGeom prst="rect">
                <a:avLst/>
              </a:prstGeom>
              <a:blipFill>
                <a:blip r:embed="rId7"/>
                <a:stretch>
                  <a:fillRect r="-3478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Google Shape;12291;p47">
            <a:extLst>
              <a:ext uri="{FF2B5EF4-FFF2-40B4-BE49-F238E27FC236}">
                <a16:creationId xmlns:a16="http://schemas.microsoft.com/office/drawing/2014/main" id="{93C92F34-4194-2348-9988-80A961F4BB1E}"/>
              </a:ext>
            </a:extLst>
          </p:cNvPr>
          <p:cNvSpPr txBox="1"/>
          <p:nvPr/>
        </p:nvSpPr>
        <p:spPr>
          <a:xfrm>
            <a:off x="9983000" y="3589567"/>
            <a:ext cx="20058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Classification</a:t>
            </a:r>
            <a:endParaRPr sz="1900" b="1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2D9DEB0-2DB6-4544-AA31-53DFF72B53F7}"/>
              </a:ext>
            </a:extLst>
          </p:cNvPr>
          <p:cNvSpPr/>
          <p:nvPr/>
        </p:nvSpPr>
        <p:spPr>
          <a:xfrm>
            <a:off x="5390117" y="923770"/>
            <a:ext cx="1577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Real data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C8B0D80-6FAD-2249-8DF7-9EE0C5CF746D}"/>
              </a:ext>
            </a:extLst>
          </p:cNvPr>
          <p:cNvSpPr/>
          <p:nvPr/>
        </p:nvSpPr>
        <p:spPr>
          <a:xfrm>
            <a:off x="5586945" y="4736692"/>
            <a:ext cx="1576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Fake data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52FB90E-6BD8-484B-9121-E040CAA4E8AB}"/>
                  </a:ext>
                </a:extLst>
              </p:cNvPr>
              <p:cNvSpPr/>
              <p:nvPr/>
            </p:nvSpPr>
            <p:spPr>
              <a:xfrm>
                <a:off x="5552613" y="5202202"/>
                <a:ext cx="18274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52FB90E-6BD8-484B-9121-E040CAA4E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613" y="5202202"/>
                <a:ext cx="1827423" cy="523220"/>
              </a:xfrm>
              <a:prstGeom prst="rect">
                <a:avLst/>
              </a:prstGeom>
              <a:blipFill>
                <a:blip r:embed="rId8"/>
                <a:stretch>
                  <a:fillRect r="-1379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082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308599-14EC-4145-93B4-550184F3C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9</a:t>
            </a:fld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D5D4850-9465-684B-AAC5-1B0DFFEE8AE7}"/>
              </a:ext>
            </a:extLst>
          </p:cNvPr>
          <p:cNvSpPr txBox="1">
            <a:spLocks/>
          </p:cNvSpPr>
          <p:nvPr/>
        </p:nvSpPr>
        <p:spPr>
          <a:xfrm>
            <a:off x="9144000" y="64008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AD295E-5FE3-5E4C-BC37-C37EC63A4984}"/>
              </a:ext>
            </a:extLst>
          </p:cNvPr>
          <p:cNvGrpSpPr/>
          <p:nvPr/>
        </p:nvGrpSpPr>
        <p:grpSpPr>
          <a:xfrm>
            <a:off x="7879055" y="3429000"/>
            <a:ext cx="2091527" cy="789655"/>
            <a:chOff x="5914762" y="3530394"/>
            <a:chExt cx="2091527" cy="7896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615F244-B59A-4149-B49B-1B6EE8AA8FAC}"/>
                </a:ext>
              </a:extLst>
            </p:cNvPr>
            <p:cNvSpPr/>
            <p:nvPr/>
          </p:nvSpPr>
          <p:spPr>
            <a:xfrm>
              <a:off x="7271523" y="3530394"/>
              <a:ext cx="734766" cy="768677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289523"/>
                        <a:gd name="connsiteY0" fmla="*/ 128115 h 768677"/>
                        <a:gd name="connsiteX1" fmla="*/ 128115 w 2289523"/>
                        <a:gd name="connsiteY1" fmla="*/ 0 h 768677"/>
                        <a:gd name="connsiteX2" fmla="*/ 656771 w 2289523"/>
                        <a:gd name="connsiteY2" fmla="*/ 0 h 768677"/>
                        <a:gd name="connsiteX3" fmla="*/ 1124429 w 2289523"/>
                        <a:gd name="connsiteY3" fmla="*/ 0 h 768677"/>
                        <a:gd name="connsiteX4" fmla="*/ 1673418 w 2289523"/>
                        <a:gd name="connsiteY4" fmla="*/ 0 h 768677"/>
                        <a:gd name="connsiteX5" fmla="*/ 2161408 w 2289523"/>
                        <a:gd name="connsiteY5" fmla="*/ 0 h 768677"/>
                        <a:gd name="connsiteX6" fmla="*/ 2289523 w 2289523"/>
                        <a:gd name="connsiteY6" fmla="*/ 128115 h 768677"/>
                        <a:gd name="connsiteX7" fmla="*/ 2289523 w 2289523"/>
                        <a:gd name="connsiteY7" fmla="*/ 640562 h 768677"/>
                        <a:gd name="connsiteX8" fmla="*/ 2161408 w 2289523"/>
                        <a:gd name="connsiteY8" fmla="*/ 768677 h 768677"/>
                        <a:gd name="connsiteX9" fmla="*/ 1612419 w 2289523"/>
                        <a:gd name="connsiteY9" fmla="*/ 768677 h 768677"/>
                        <a:gd name="connsiteX10" fmla="*/ 1083763 w 2289523"/>
                        <a:gd name="connsiteY10" fmla="*/ 768677 h 768677"/>
                        <a:gd name="connsiteX11" fmla="*/ 616105 w 2289523"/>
                        <a:gd name="connsiteY11" fmla="*/ 768677 h 768677"/>
                        <a:gd name="connsiteX12" fmla="*/ 128115 w 2289523"/>
                        <a:gd name="connsiteY12" fmla="*/ 768677 h 768677"/>
                        <a:gd name="connsiteX13" fmla="*/ 0 w 2289523"/>
                        <a:gd name="connsiteY13" fmla="*/ 640562 h 768677"/>
                        <a:gd name="connsiteX14" fmla="*/ 0 w 2289523"/>
                        <a:gd name="connsiteY14" fmla="*/ 128115 h 768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289523" h="768677" fill="none" extrusionOk="0">
                          <a:moveTo>
                            <a:pt x="0" y="128115"/>
                          </a:moveTo>
                          <a:cubicBezTo>
                            <a:pt x="-5607" y="45929"/>
                            <a:pt x="57630" y="-3670"/>
                            <a:pt x="128115" y="0"/>
                          </a:cubicBezTo>
                          <a:cubicBezTo>
                            <a:pt x="320759" y="-44133"/>
                            <a:pt x="511352" y="63266"/>
                            <a:pt x="656771" y="0"/>
                          </a:cubicBezTo>
                          <a:cubicBezTo>
                            <a:pt x="802190" y="-63266"/>
                            <a:pt x="1011614" y="47640"/>
                            <a:pt x="1124429" y="0"/>
                          </a:cubicBezTo>
                          <a:cubicBezTo>
                            <a:pt x="1237244" y="-47640"/>
                            <a:pt x="1410201" y="49370"/>
                            <a:pt x="1673418" y="0"/>
                          </a:cubicBezTo>
                          <a:cubicBezTo>
                            <a:pt x="1936635" y="-49370"/>
                            <a:pt x="1941903" y="40522"/>
                            <a:pt x="2161408" y="0"/>
                          </a:cubicBezTo>
                          <a:cubicBezTo>
                            <a:pt x="2240141" y="15794"/>
                            <a:pt x="2278415" y="63217"/>
                            <a:pt x="2289523" y="128115"/>
                          </a:cubicBezTo>
                          <a:cubicBezTo>
                            <a:pt x="2300866" y="237200"/>
                            <a:pt x="2251015" y="502718"/>
                            <a:pt x="2289523" y="640562"/>
                          </a:cubicBezTo>
                          <a:cubicBezTo>
                            <a:pt x="2290850" y="707235"/>
                            <a:pt x="2239549" y="776662"/>
                            <a:pt x="2161408" y="768677"/>
                          </a:cubicBezTo>
                          <a:cubicBezTo>
                            <a:pt x="1956881" y="833350"/>
                            <a:pt x="1883679" y="754784"/>
                            <a:pt x="1612419" y="768677"/>
                          </a:cubicBezTo>
                          <a:cubicBezTo>
                            <a:pt x="1341159" y="782570"/>
                            <a:pt x="1198178" y="716211"/>
                            <a:pt x="1083763" y="768677"/>
                          </a:cubicBezTo>
                          <a:cubicBezTo>
                            <a:pt x="969348" y="821143"/>
                            <a:pt x="809950" y="731774"/>
                            <a:pt x="616105" y="768677"/>
                          </a:cubicBezTo>
                          <a:cubicBezTo>
                            <a:pt x="422260" y="805580"/>
                            <a:pt x="288567" y="764541"/>
                            <a:pt x="128115" y="768677"/>
                          </a:cubicBezTo>
                          <a:cubicBezTo>
                            <a:pt x="45503" y="780678"/>
                            <a:pt x="-6130" y="724436"/>
                            <a:pt x="0" y="640562"/>
                          </a:cubicBezTo>
                          <a:cubicBezTo>
                            <a:pt x="-36047" y="490331"/>
                            <a:pt x="15562" y="285171"/>
                            <a:pt x="0" y="128115"/>
                          </a:cubicBezTo>
                          <a:close/>
                        </a:path>
                        <a:path w="2289523" h="768677" stroke="0" extrusionOk="0">
                          <a:moveTo>
                            <a:pt x="0" y="128115"/>
                          </a:moveTo>
                          <a:cubicBezTo>
                            <a:pt x="-11812" y="50073"/>
                            <a:pt x="49504" y="2948"/>
                            <a:pt x="128115" y="0"/>
                          </a:cubicBezTo>
                          <a:cubicBezTo>
                            <a:pt x="370254" y="-49761"/>
                            <a:pt x="541440" y="16639"/>
                            <a:pt x="677104" y="0"/>
                          </a:cubicBezTo>
                          <a:cubicBezTo>
                            <a:pt x="812768" y="-16639"/>
                            <a:pt x="1058298" y="38065"/>
                            <a:pt x="1165094" y="0"/>
                          </a:cubicBezTo>
                          <a:cubicBezTo>
                            <a:pt x="1271890" y="-38065"/>
                            <a:pt x="1426058" y="261"/>
                            <a:pt x="1632752" y="0"/>
                          </a:cubicBezTo>
                          <a:cubicBezTo>
                            <a:pt x="1839446" y="-261"/>
                            <a:pt x="1944835" y="18753"/>
                            <a:pt x="2161408" y="0"/>
                          </a:cubicBezTo>
                          <a:cubicBezTo>
                            <a:pt x="2238373" y="-12778"/>
                            <a:pt x="2269410" y="54279"/>
                            <a:pt x="2289523" y="128115"/>
                          </a:cubicBezTo>
                          <a:cubicBezTo>
                            <a:pt x="2340303" y="340807"/>
                            <a:pt x="2243925" y="458675"/>
                            <a:pt x="2289523" y="640562"/>
                          </a:cubicBezTo>
                          <a:cubicBezTo>
                            <a:pt x="2284812" y="719111"/>
                            <a:pt x="2231120" y="767467"/>
                            <a:pt x="2161408" y="768677"/>
                          </a:cubicBezTo>
                          <a:cubicBezTo>
                            <a:pt x="1967975" y="791824"/>
                            <a:pt x="1850555" y="741153"/>
                            <a:pt x="1693751" y="768677"/>
                          </a:cubicBezTo>
                          <a:cubicBezTo>
                            <a:pt x="1536947" y="796201"/>
                            <a:pt x="1391982" y="715345"/>
                            <a:pt x="1185427" y="768677"/>
                          </a:cubicBezTo>
                          <a:cubicBezTo>
                            <a:pt x="978872" y="822009"/>
                            <a:pt x="940074" y="740093"/>
                            <a:pt x="697437" y="768677"/>
                          </a:cubicBezTo>
                          <a:cubicBezTo>
                            <a:pt x="454800" y="797261"/>
                            <a:pt x="370867" y="715539"/>
                            <a:pt x="128115" y="768677"/>
                          </a:cubicBezTo>
                          <a:cubicBezTo>
                            <a:pt x="60705" y="764524"/>
                            <a:pt x="-6379" y="708852"/>
                            <a:pt x="0" y="640562"/>
                          </a:cubicBezTo>
                          <a:cubicBezTo>
                            <a:pt x="-59190" y="425762"/>
                            <a:pt x="47645" y="246353"/>
                            <a:pt x="0" y="12811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" name="Up Arrow 23">
              <a:extLst>
                <a:ext uri="{FF2B5EF4-FFF2-40B4-BE49-F238E27FC236}">
                  <a16:creationId xmlns:a16="http://schemas.microsoft.com/office/drawing/2014/main" id="{3BD921E2-473F-7D4D-8257-C6F01CBB1553}"/>
                </a:ext>
              </a:extLst>
            </p:cNvPr>
            <p:cNvSpPr/>
            <p:nvPr/>
          </p:nvSpPr>
          <p:spPr>
            <a:xfrm rot="5400000">
              <a:off x="6129535" y="3315622"/>
              <a:ext cx="789654" cy="1219199"/>
            </a:xfrm>
            <a:custGeom>
              <a:avLst/>
              <a:gdLst>
                <a:gd name="connsiteX0" fmla="*/ 0 w 789654"/>
                <a:gd name="connsiteY0" fmla="*/ 418777 h 1219199"/>
                <a:gd name="connsiteX1" fmla="*/ 394827 w 789654"/>
                <a:gd name="connsiteY1" fmla="*/ 0 h 1219199"/>
                <a:gd name="connsiteX2" fmla="*/ 789654 w 789654"/>
                <a:gd name="connsiteY2" fmla="*/ 418777 h 1219199"/>
                <a:gd name="connsiteX3" fmla="*/ 592241 w 789654"/>
                <a:gd name="connsiteY3" fmla="*/ 418777 h 1219199"/>
                <a:gd name="connsiteX4" fmla="*/ 592241 w 789654"/>
                <a:gd name="connsiteY4" fmla="*/ 810984 h 1219199"/>
                <a:gd name="connsiteX5" fmla="*/ 592241 w 789654"/>
                <a:gd name="connsiteY5" fmla="*/ 1219199 h 1219199"/>
                <a:gd name="connsiteX6" fmla="*/ 197414 w 789654"/>
                <a:gd name="connsiteY6" fmla="*/ 1219199 h 1219199"/>
                <a:gd name="connsiteX7" fmla="*/ 197414 w 789654"/>
                <a:gd name="connsiteY7" fmla="*/ 818988 h 1219199"/>
                <a:gd name="connsiteX8" fmla="*/ 197414 w 789654"/>
                <a:gd name="connsiteY8" fmla="*/ 418777 h 1219199"/>
                <a:gd name="connsiteX9" fmla="*/ 0 w 789654"/>
                <a:gd name="connsiteY9" fmla="*/ 418777 h 121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654" h="1219199" fill="none" extrusionOk="0">
                  <a:moveTo>
                    <a:pt x="0" y="418777"/>
                  </a:moveTo>
                  <a:cubicBezTo>
                    <a:pt x="170383" y="271476"/>
                    <a:pt x="256059" y="116573"/>
                    <a:pt x="394827" y="0"/>
                  </a:cubicBezTo>
                  <a:cubicBezTo>
                    <a:pt x="567696" y="187934"/>
                    <a:pt x="635689" y="277203"/>
                    <a:pt x="789654" y="418777"/>
                  </a:cubicBezTo>
                  <a:cubicBezTo>
                    <a:pt x="741306" y="411300"/>
                    <a:pt x="632962" y="427626"/>
                    <a:pt x="592241" y="418777"/>
                  </a:cubicBezTo>
                  <a:cubicBezTo>
                    <a:pt x="605445" y="587011"/>
                    <a:pt x="575857" y="652209"/>
                    <a:pt x="592241" y="810984"/>
                  </a:cubicBezTo>
                  <a:cubicBezTo>
                    <a:pt x="608625" y="969759"/>
                    <a:pt x="577106" y="1088854"/>
                    <a:pt x="592241" y="1219199"/>
                  </a:cubicBezTo>
                  <a:cubicBezTo>
                    <a:pt x="502188" y="1223913"/>
                    <a:pt x="292176" y="1217359"/>
                    <a:pt x="197414" y="1219199"/>
                  </a:cubicBezTo>
                  <a:cubicBezTo>
                    <a:pt x="217117" y="1126441"/>
                    <a:pt x="215477" y="942184"/>
                    <a:pt x="197414" y="818988"/>
                  </a:cubicBezTo>
                  <a:cubicBezTo>
                    <a:pt x="179351" y="695792"/>
                    <a:pt x="179846" y="600479"/>
                    <a:pt x="197414" y="418777"/>
                  </a:cubicBezTo>
                  <a:cubicBezTo>
                    <a:pt x="131412" y="420038"/>
                    <a:pt x="93591" y="414757"/>
                    <a:pt x="0" y="418777"/>
                  </a:cubicBezTo>
                  <a:close/>
                </a:path>
                <a:path w="789654" h="1219199" stroke="0" extrusionOk="0">
                  <a:moveTo>
                    <a:pt x="0" y="418777"/>
                  </a:moveTo>
                  <a:cubicBezTo>
                    <a:pt x="125337" y="302855"/>
                    <a:pt x="282714" y="140418"/>
                    <a:pt x="394827" y="0"/>
                  </a:cubicBezTo>
                  <a:cubicBezTo>
                    <a:pt x="559312" y="183217"/>
                    <a:pt x="645275" y="266313"/>
                    <a:pt x="789654" y="418777"/>
                  </a:cubicBezTo>
                  <a:cubicBezTo>
                    <a:pt x="732452" y="411948"/>
                    <a:pt x="661616" y="417412"/>
                    <a:pt x="592241" y="418777"/>
                  </a:cubicBezTo>
                  <a:cubicBezTo>
                    <a:pt x="580139" y="563993"/>
                    <a:pt x="612155" y="730646"/>
                    <a:pt x="592241" y="826992"/>
                  </a:cubicBezTo>
                  <a:cubicBezTo>
                    <a:pt x="572327" y="923339"/>
                    <a:pt x="574414" y="1107628"/>
                    <a:pt x="592241" y="1219199"/>
                  </a:cubicBezTo>
                  <a:cubicBezTo>
                    <a:pt x="506220" y="1232378"/>
                    <a:pt x="281748" y="1217477"/>
                    <a:pt x="197414" y="1219199"/>
                  </a:cubicBezTo>
                  <a:cubicBezTo>
                    <a:pt x="190871" y="1109583"/>
                    <a:pt x="189985" y="944592"/>
                    <a:pt x="197414" y="834996"/>
                  </a:cubicBezTo>
                  <a:cubicBezTo>
                    <a:pt x="204843" y="725400"/>
                    <a:pt x="185461" y="625572"/>
                    <a:pt x="197414" y="418777"/>
                  </a:cubicBezTo>
                  <a:cubicBezTo>
                    <a:pt x="123206" y="420881"/>
                    <a:pt x="91313" y="424929"/>
                    <a:pt x="0" y="418777"/>
                  </a:cubicBezTo>
                  <a:close/>
                </a:path>
              </a:pathLst>
            </a:custGeom>
            <a:solidFill>
              <a:srgbClr val="00B0F0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upArrow">
                      <a:avLst>
                        <a:gd name="adj1" fmla="val 50000"/>
                        <a:gd name="adj2" fmla="val 5303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3C94211-0DC3-E840-9583-9A753CDDA060}"/>
                    </a:ext>
                  </a:extLst>
                </p:cNvPr>
                <p:cNvSpPr/>
                <p:nvPr/>
              </p:nvSpPr>
              <p:spPr>
                <a:xfrm>
                  <a:off x="7286797" y="3580248"/>
                  <a:ext cx="71949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3C94211-0DC3-E840-9583-9A753CDDA0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797" y="3580248"/>
                  <a:ext cx="719492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6897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7368A7F-C174-2749-90C1-AB128A912713}"/>
                  </a:ext>
                </a:extLst>
              </p:cNvPr>
              <p:cNvSpPr/>
              <p:nvPr/>
            </p:nvSpPr>
            <p:spPr>
              <a:xfrm>
                <a:off x="9251090" y="1317042"/>
                <a:ext cx="344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7368A7F-C174-2749-90C1-AB128A912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090" y="1317042"/>
                <a:ext cx="344966" cy="523220"/>
              </a:xfrm>
              <a:prstGeom prst="rect">
                <a:avLst/>
              </a:prstGeom>
              <a:blipFill>
                <a:blip r:embed="rId3"/>
                <a:stretch>
                  <a:fillRect l="-14286" r="-14286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49">
            <a:extLst>
              <a:ext uri="{FF2B5EF4-FFF2-40B4-BE49-F238E27FC236}">
                <a16:creationId xmlns:a16="http://schemas.microsoft.com/office/drawing/2014/main" id="{692693EA-72AC-314F-8F87-0C8D6DDE519A}"/>
              </a:ext>
            </a:extLst>
          </p:cNvPr>
          <p:cNvSpPr/>
          <p:nvPr/>
        </p:nvSpPr>
        <p:spPr>
          <a:xfrm>
            <a:off x="4304302" y="3436291"/>
            <a:ext cx="760048" cy="789655"/>
          </a:xfrm>
          <a:custGeom>
            <a:avLst/>
            <a:gdLst>
              <a:gd name="connsiteX0" fmla="*/ 0 w 760048"/>
              <a:gd name="connsiteY0" fmla="*/ 126677 h 789655"/>
              <a:gd name="connsiteX1" fmla="*/ 126677 w 760048"/>
              <a:gd name="connsiteY1" fmla="*/ 0 h 789655"/>
              <a:gd name="connsiteX2" fmla="*/ 633371 w 760048"/>
              <a:gd name="connsiteY2" fmla="*/ 0 h 789655"/>
              <a:gd name="connsiteX3" fmla="*/ 760048 w 760048"/>
              <a:gd name="connsiteY3" fmla="*/ 126677 h 789655"/>
              <a:gd name="connsiteX4" fmla="*/ 760048 w 760048"/>
              <a:gd name="connsiteY4" fmla="*/ 662978 h 789655"/>
              <a:gd name="connsiteX5" fmla="*/ 633371 w 760048"/>
              <a:gd name="connsiteY5" fmla="*/ 789655 h 789655"/>
              <a:gd name="connsiteX6" fmla="*/ 126677 w 760048"/>
              <a:gd name="connsiteY6" fmla="*/ 789655 h 789655"/>
              <a:gd name="connsiteX7" fmla="*/ 0 w 760048"/>
              <a:gd name="connsiteY7" fmla="*/ 662978 h 789655"/>
              <a:gd name="connsiteX8" fmla="*/ 0 w 760048"/>
              <a:gd name="connsiteY8" fmla="*/ 126677 h 789655"/>
              <a:gd name="connsiteX0" fmla="*/ 0 w 760048"/>
              <a:gd name="connsiteY0" fmla="*/ 126677 h 789655"/>
              <a:gd name="connsiteX1" fmla="*/ 126677 w 760048"/>
              <a:gd name="connsiteY1" fmla="*/ 0 h 789655"/>
              <a:gd name="connsiteX2" fmla="*/ 633371 w 760048"/>
              <a:gd name="connsiteY2" fmla="*/ 0 h 789655"/>
              <a:gd name="connsiteX3" fmla="*/ 760048 w 760048"/>
              <a:gd name="connsiteY3" fmla="*/ 126677 h 789655"/>
              <a:gd name="connsiteX4" fmla="*/ 760048 w 760048"/>
              <a:gd name="connsiteY4" fmla="*/ 662978 h 789655"/>
              <a:gd name="connsiteX5" fmla="*/ 633371 w 760048"/>
              <a:gd name="connsiteY5" fmla="*/ 789655 h 789655"/>
              <a:gd name="connsiteX6" fmla="*/ 126677 w 760048"/>
              <a:gd name="connsiteY6" fmla="*/ 789655 h 789655"/>
              <a:gd name="connsiteX7" fmla="*/ 0 w 760048"/>
              <a:gd name="connsiteY7" fmla="*/ 662978 h 789655"/>
              <a:gd name="connsiteX8" fmla="*/ 0 w 760048"/>
              <a:gd name="connsiteY8" fmla="*/ 126677 h 78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048" h="789655" fill="none" extrusionOk="0">
                <a:moveTo>
                  <a:pt x="0" y="126677"/>
                </a:moveTo>
                <a:cubicBezTo>
                  <a:pt x="15416" y="55674"/>
                  <a:pt x="67858" y="-6705"/>
                  <a:pt x="126677" y="0"/>
                </a:cubicBezTo>
                <a:cubicBezTo>
                  <a:pt x="359250" y="-17955"/>
                  <a:pt x="420858" y="-23801"/>
                  <a:pt x="633371" y="0"/>
                </a:cubicBezTo>
                <a:cubicBezTo>
                  <a:pt x="720993" y="-8518"/>
                  <a:pt x="774299" y="58830"/>
                  <a:pt x="760048" y="126677"/>
                </a:cubicBezTo>
                <a:cubicBezTo>
                  <a:pt x="750946" y="247684"/>
                  <a:pt x="758977" y="382912"/>
                  <a:pt x="760048" y="662978"/>
                </a:cubicBezTo>
                <a:cubicBezTo>
                  <a:pt x="766852" y="743084"/>
                  <a:pt x="700698" y="783299"/>
                  <a:pt x="633371" y="789655"/>
                </a:cubicBezTo>
                <a:cubicBezTo>
                  <a:pt x="420723" y="802290"/>
                  <a:pt x="343680" y="782544"/>
                  <a:pt x="126677" y="789655"/>
                </a:cubicBezTo>
                <a:cubicBezTo>
                  <a:pt x="37021" y="791418"/>
                  <a:pt x="4168" y="734190"/>
                  <a:pt x="0" y="662978"/>
                </a:cubicBezTo>
                <a:cubicBezTo>
                  <a:pt x="-541" y="508545"/>
                  <a:pt x="-20876" y="250685"/>
                  <a:pt x="0" y="126677"/>
                </a:cubicBezTo>
                <a:close/>
              </a:path>
              <a:path w="760048" h="789655" stroke="0" extrusionOk="0">
                <a:moveTo>
                  <a:pt x="0" y="126677"/>
                </a:moveTo>
                <a:cubicBezTo>
                  <a:pt x="-1950" y="60683"/>
                  <a:pt x="59588" y="13625"/>
                  <a:pt x="126677" y="0"/>
                </a:cubicBezTo>
                <a:cubicBezTo>
                  <a:pt x="335677" y="-29793"/>
                  <a:pt x="423266" y="-21720"/>
                  <a:pt x="633371" y="0"/>
                </a:cubicBezTo>
                <a:cubicBezTo>
                  <a:pt x="722432" y="-3879"/>
                  <a:pt x="776950" y="41649"/>
                  <a:pt x="760048" y="126677"/>
                </a:cubicBezTo>
                <a:cubicBezTo>
                  <a:pt x="768527" y="352437"/>
                  <a:pt x="770770" y="475640"/>
                  <a:pt x="760048" y="662978"/>
                </a:cubicBezTo>
                <a:cubicBezTo>
                  <a:pt x="753097" y="718015"/>
                  <a:pt x="690904" y="790648"/>
                  <a:pt x="633371" y="789655"/>
                </a:cubicBezTo>
                <a:cubicBezTo>
                  <a:pt x="422896" y="796501"/>
                  <a:pt x="334711" y="790030"/>
                  <a:pt x="126677" y="789655"/>
                </a:cubicBezTo>
                <a:cubicBezTo>
                  <a:pt x="65821" y="789779"/>
                  <a:pt x="-9859" y="710163"/>
                  <a:pt x="0" y="662978"/>
                </a:cubicBezTo>
                <a:cubicBezTo>
                  <a:pt x="-35141" y="544203"/>
                  <a:pt x="-10939" y="348633"/>
                  <a:pt x="0" y="126677"/>
                </a:cubicBezTo>
                <a:close/>
              </a:path>
              <a:path w="760048" h="789655" fill="none" stroke="0" extrusionOk="0">
                <a:moveTo>
                  <a:pt x="0" y="126677"/>
                </a:moveTo>
                <a:cubicBezTo>
                  <a:pt x="944" y="56530"/>
                  <a:pt x="74531" y="6950"/>
                  <a:pt x="126677" y="0"/>
                </a:cubicBezTo>
                <a:cubicBezTo>
                  <a:pt x="355602" y="-8000"/>
                  <a:pt x="407640" y="-18382"/>
                  <a:pt x="633371" y="0"/>
                </a:cubicBezTo>
                <a:cubicBezTo>
                  <a:pt x="713877" y="-372"/>
                  <a:pt x="758159" y="70685"/>
                  <a:pt x="760048" y="126677"/>
                </a:cubicBezTo>
                <a:cubicBezTo>
                  <a:pt x="754655" y="246567"/>
                  <a:pt x="744468" y="389512"/>
                  <a:pt x="760048" y="662978"/>
                </a:cubicBezTo>
                <a:cubicBezTo>
                  <a:pt x="754411" y="738263"/>
                  <a:pt x="700589" y="787806"/>
                  <a:pt x="633371" y="789655"/>
                </a:cubicBezTo>
                <a:cubicBezTo>
                  <a:pt x="404612" y="815312"/>
                  <a:pt x="328819" y="782799"/>
                  <a:pt x="126677" y="789655"/>
                </a:cubicBezTo>
                <a:cubicBezTo>
                  <a:pt x="36971" y="795168"/>
                  <a:pt x="16953" y="729910"/>
                  <a:pt x="0" y="662978"/>
                </a:cubicBezTo>
                <a:cubicBezTo>
                  <a:pt x="-2186" y="509136"/>
                  <a:pt x="-17666" y="246578"/>
                  <a:pt x="0" y="126677"/>
                </a:cubicBezTo>
                <a:close/>
              </a:path>
            </a:pathLst>
          </a:custGeom>
          <a:solidFill>
            <a:srgbClr val="FF7E79"/>
          </a:solidFill>
          <a:ln>
            <a:extLst>
              <a:ext uri="{C807C97D-BFC1-408E-A445-0C87EB9F89A2}">
                <ask:lineSketchStyleProps xmlns:ask="http://schemas.microsoft.com/office/drawing/2018/sketchyshapes" sd="3040420036">
                  <a:custGeom>
                    <a:avLst/>
                    <a:gdLst>
                      <a:gd name="connsiteX0" fmla="*/ 0 w 760048"/>
                      <a:gd name="connsiteY0" fmla="*/ 126677 h 789655"/>
                      <a:gd name="connsiteX1" fmla="*/ 126677 w 760048"/>
                      <a:gd name="connsiteY1" fmla="*/ 0 h 789655"/>
                      <a:gd name="connsiteX2" fmla="*/ 633371 w 760048"/>
                      <a:gd name="connsiteY2" fmla="*/ 0 h 789655"/>
                      <a:gd name="connsiteX3" fmla="*/ 760048 w 760048"/>
                      <a:gd name="connsiteY3" fmla="*/ 126677 h 789655"/>
                      <a:gd name="connsiteX4" fmla="*/ 760048 w 760048"/>
                      <a:gd name="connsiteY4" fmla="*/ 662978 h 789655"/>
                      <a:gd name="connsiteX5" fmla="*/ 633371 w 760048"/>
                      <a:gd name="connsiteY5" fmla="*/ 789655 h 789655"/>
                      <a:gd name="connsiteX6" fmla="*/ 126677 w 760048"/>
                      <a:gd name="connsiteY6" fmla="*/ 789655 h 789655"/>
                      <a:gd name="connsiteX7" fmla="*/ 0 w 760048"/>
                      <a:gd name="connsiteY7" fmla="*/ 662978 h 789655"/>
                      <a:gd name="connsiteX8" fmla="*/ 0 w 760048"/>
                      <a:gd name="connsiteY8" fmla="*/ 126677 h 789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60048" h="789655" fill="none" extrusionOk="0">
                        <a:moveTo>
                          <a:pt x="0" y="126677"/>
                        </a:moveTo>
                        <a:cubicBezTo>
                          <a:pt x="4715" y="51179"/>
                          <a:pt x="71547" y="-2478"/>
                          <a:pt x="126677" y="0"/>
                        </a:cubicBezTo>
                        <a:cubicBezTo>
                          <a:pt x="352136" y="-9602"/>
                          <a:pt x="411588" y="-22252"/>
                          <a:pt x="633371" y="0"/>
                        </a:cubicBezTo>
                        <a:cubicBezTo>
                          <a:pt x="706544" y="-965"/>
                          <a:pt x="766276" y="57965"/>
                          <a:pt x="760048" y="126677"/>
                        </a:cubicBezTo>
                        <a:cubicBezTo>
                          <a:pt x="755127" y="250284"/>
                          <a:pt x="750563" y="396803"/>
                          <a:pt x="760048" y="662978"/>
                        </a:cubicBezTo>
                        <a:cubicBezTo>
                          <a:pt x="753762" y="745444"/>
                          <a:pt x="702140" y="788606"/>
                          <a:pt x="633371" y="789655"/>
                        </a:cubicBezTo>
                        <a:cubicBezTo>
                          <a:pt x="418129" y="804357"/>
                          <a:pt x="345181" y="779559"/>
                          <a:pt x="126677" y="789655"/>
                        </a:cubicBezTo>
                        <a:cubicBezTo>
                          <a:pt x="45924" y="799242"/>
                          <a:pt x="1830" y="733880"/>
                          <a:pt x="0" y="662978"/>
                        </a:cubicBezTo>
                        <a:cubicBezTo>
                          <a:pt x="11" y="495760"/>
                          <a:pt x="-11275" y="245945"/>
                          <a:pt x="0" y="126677"/>
                        </a:cubicBezTo>
                        <a:close/>
                      </a:path>
                      <a:path w="760048" h="789655" stroke="0" extrusionOk="0">
                        <a:moveTo>
                          <a:pt x="0" y="126677"/>
                        </a:moveTo>
                        <a:cubicBezTo>
                          <a:pt x="-4868" y="63623"/>
                          <a:pt x="61291" y="14458"/>
                          <a:pt x="126677" y="0"/>
                        </a:cubicBezTo>
                        <a:cubicBezTo>
                          <a:pt x="340912" y="-15803"/>
                          <a:pt x="420215" y="-22757"/>
                          <a:pt x="633371" y="0"/>
                        </a:cubicBezTo>
                        <a:cubicBezTo>
                          <a:pt x="717101" y="9246"/>
                          <a:pt x="768982" y="53621"/>
                          <a:pt x="760048" y="126677"/>
                        </a:cubicBezTo>
                        <a:cubicBezTo>
                          <a:pt x="766222" y="354854"/>
                          <a:pt x="781818" y="456425"/>
                          <a:pt x="760048" y="662978"/>
                        </a:cubicBezTo>
                        <a:cubicBezTo>
                          <a:pt x="746130" y="725764"/>
                          <a:pt x="693143" y="797914"/>
                          <a:pt x="633371" y="789655"/>
                        </a:cubicBezTo>
                        <a:cubicBezTo>
                          <a:pt x="420700" y="795329"/>
                          <a:pt x="340535" y="797117"/>
                          <a:pt x="126677" y="789655"/>
                        </a:cubicBezTo>
                        <a:cubicBezTo>
                          <a:pt x="61507" y="791637"/>
                          <a:pt x="-257" y="720518"/>
                          <a:pt x="0" y="662978"/>
                        </a:cubicBezTo>
                        <a:cubicBezTo>
                          <a:pt x="1163" y="547299"/>
                          <a:pt x="2834" y="370417"/>
                          <a:pt x="0" y="126677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527FFE-A91B-8A49-95CB-6CCBD9870A59}"/>
              </a:ext>
            </a:extLst>
          </p:cNvPr>
          <p:cNvCxnSpPr>
            <a:cxnSpLocks/>
            <a:stCxn id="13" idx="8"/>
            <a:endCxn id="16" idx="0"/>
          </p:cNvCxnSpPr>
          <p:nvPr/>
        </p:nvCxnSpPr>
        <p:spPr>
          <a:xfrm>
            <a:off x="5064350" y="3841647"/>
            <a:ext cx="682768" cy="11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167A31-82FB-114E-9D29-BA8B9CFE18E7}"/>
              </a:ext>
            </a:extLst>
          </p:cNvPr>
          <p:cNvGrpSpPr/>
          <p:nvPr/>
        </p:nvGrpSpPr>
        <p:grpSpPr>
          <a:xfrm>
            <a:off x="5747118" y="2501420"/>
            <a:ext cx="1857575" cy="2680685"/>
            <a:chOff x="6848622" y="2226464"/>
            <a:chExt cx="1857575" cy="2680685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B70A7282-3D50-D346-98E4-5BBDB3AEEC77}"/>
                </a:ext>
              </a:extLst>
            </p:cNvPr>
            <p:cNvSpPr/>
            <p:nvPr/>
          </p:nvSpPr>
          <p:spPr>
            <a:xfrm rot="16200000" flipH="1">
              <a:off x="6437067" y="2638019"/>
              <a:ext cx="2680685" cy="1857575"/>
            </a:xfrm>
            <a:prstGeom prst="trapezoid">
              <a:avLst>
                <a:gd name="adj" fmla="val 40504"/>
              </a:avLst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680685"/>
                        <a:gd name="connsiteY0" fmla="*/ 446790 h 4153620"/>
                        <a:gd name="connsiteX1" fmla="*/ 446790 w 2680685"/>
                        <a:gd name="connsiteY1" fmla="*/ 0 h 4153620"/>
                        <a:gd name="connsiteX2" fmla="*/ 1042492 w 2680685"/>
                        <a:gd name="connsiteY2" fmla="*/ 0 h 4153620"/>
                        <a:gd name="connsiteX3" fmla="*/ 1602451 w 2680685"/>
                        <a:gd name="connsiteY3" fmla="*/ 0 h 4153620"/>
                        <a:gd name="connsiteX4" fmla="*/ 2233895 w 2680685"/>
                        <a:gd name="connsiteY4" fmla="*/ 0 h 4153620"/>
                        <a:gd name="connsiteX5" fmla="*/ 2680685 w 2680685"/>
                        <a:gd name="connsiteY5" fmla="*/ 446790 h 4153620"/>
                        <a:gd name="connsiteX6" fmla="*/ 2680685 w 2680685"/>
                        <a:gd name="connsiteY6" fmla="*/ 1055331 h 4153620"/>
                        <a:gd name="connsiteX7" fmla="*/ 2680685 w 2680685"/>
                        <a:gd name="connsiteY7" fmla="*/ 1631271 h 4153620"/>
                        <a:gd name="connsiteX8" fmla="*/ 2680685 w 2680685"/>
                        <a:gd name="connsiteY8" fmla="*/ 2109410 h 4153620"/>
                        <a:gd name="connsiteX9" fmla="*/ 2680685 w 2680685"/>
                        <a:gd name="connsiteY9" fmla="*/ 2554949 h 4153620"/>
                        <a:gd name="connsiteX10" fmla="*/ 2680685 w 2680685"/>
                        <a:gd name="connsiteY10" fmla="*/ 3033088 h 4153620"/>
                        <a:gd name="connsiteX11" fmla="*/ 2680685 w 2680685"/>
                        <a:gd name="connsiteY11" fmla="*/ 3706830 h 4153620"/>
                        <a:gd name="connsiteX12" fmla="*/ 2233895 w 2680685"/>
                        <a:gd name="connsiteY12" fmla="*/ 4153620 h 4153620"/>
                        <a:gd name="connsiteX13" fmla="*/ 1673935 w 2680685"/>
                        <a:gd name="connsiteY13" fmla="*/ 4153620 h 4153620"/>
                        <a:gd name="connsiteX14" fmla="*/ 1096105 w 2680685"/>
                        <a:gd name="connsiteY14" fmla="*/ 4153620 h 4153620"/>
                        <a:gd name="connsiteX15" fmla="*/ 446790 w 2680685"/>
                        <a:gd name="connsiteY15" fmla="*/ 4153620 h 4153620"/>
                        <a:gd name="connsiteX16" fmla="*/ 0 w 2680685"/>
                        <a:gd name="connsiteY16" fmla="*/ 3706830 h 4153620"/>
                        <a:gd name="connsiteX17" fmla="*/ 0 w 2680685"/>
                        <a:gd name="connsiteY17" fmla="*/ 3098289 h 4153620"/>
                        <a:gd name="connsiteX18" fmla="*/ 0 w 2680685"/>
                        <a:gd name="connsiteY18" fmla="*/ 2489748 h 4153620"/>
                        <a:gd name="connsiteX19" fmla="*/ 0 w 2680685"/>
                        <a:gd name="connsiteY19" fmla="*/ 1913808 h 4153620"/>
                        <a:gd name="connsiteX20" fmla="*/ 0 w 2680685"/>
                        <a:gd name="connsiteY20" fmla="*/ 1403068 h 4153620"/>
                        <a:gd name="connsiteX21" fmla="*/ 0 w 2680685"/>
                        <a:gd name="connsiteY21" fmla="*/ 446790 h 415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2680685" h="4153620" fill="none" extrusionOk="0">
                          <a:moveTo>
                            <a:pt x="0" y="446790"/>
                          </a:moveTo>
                          <a:cubicBezTo>
                            <a:pt x="-48164" y="197309"/>
                            <a:pt x="213437" y="11538"/>
                            <a:pt x="446790" y="0"/>
                          </a:cubicBezTo>
                          <a:cubicBezTo>
                            <a:pt x="667860" y="-5191"/>
                            <a:pt x="903994" y="4342"/>
                            <a:pt x="1042492" y="0"/>
                          </a:cubicBezTo>
                          <a:cubicBezTo>
                            <a:pt x="1180990" y="-4342"/>
                            <a:pt x="1403600" y="29419"/>
                            <a:pt x="1602451" y="0"/>
                          </a:cubicBezTo>
                          <a:cubicBezTo>
                            <a:pt x="1801302" y="-29419"/>
                            <a:pt x="2016171" y="54800"/>
                            <a:pt x="2233895" y="0"/>
                          </a:cubicBezTo>
                          <a:cubicBezTo>
                            <a:pt x="2513786" y="-7268"/>
                            <a:pt x="2695007" y="211834"/>
                            <a:pt x="2680685" y="446790"/>
                          </a:cubicBezTo>
                          <a:cubicBezTo>
                            <a:pt x="2694297" y="594041"/>
                            <a:pt x="2655316" y="818185"/>
                            <a:pt x="2680685" y="1055331"/>
                          </a:cubicBezTo>
                          <a:cubicBezTo>
                            <a:pt x="2706054" y="1292477"/>
                            <a:pt x="2633522" y="1405885"/>
                            <a:pt x="2680685" y="1631271"/>
                          </a:cubicBezTo>
                          <a:cubicBezTo>
                            <a:pt x="2727848" y="1856657"/>
                            <a:pt x="2665858" y="1951482"/>
                            <a:pt x="2680685" y="2109410"/>
                          </a:cubicBezTo>
                          <a:cubicBezTo>
                            <a:pt x="2695512" y="2267338"/>
                            <a:pt x="2637632" y="2389465"/>
                            <a:pt x="2680685" y="2554949"/>
                          </a:cubicBezTo>
                          <a:cubicBezTo>
                            <a:pt x="2723738" y="2720433"/>
                            <a:pt x="2625677" y="2797132"/>
                            <a:pt x="2680685" y="3033088"/>
                          </a:cubicBezTo>
                          <a:cubicBezTo>
                            <a:pt x="2735693" y="3269044"/>
                            <a:pt x="2674347" y="3480370"/>
                            <a:pt x="2680685" y="3706830"/>
                          </a:cubicBezTo>
                          <a:cubicBezTo>
                            <a:pt x="2719125" y="3943411"/>
                            <a:pt x="2473051" y="4206261"/>
                            <a:pt x="2233895" y="4153620"/>
                          </a:cubicBezTo>
                          <a:cubicBezTo>
                            <a:pt x="2040723" y="4216831"/>
                            <a:pt x="1902006" y="4122484"/>
                            <a:pt x="1673935" y="4153620"/>
                          </a:cubicBezTo>
                          <a:cubicBezTo>
                            <a:pt x="1445864" y="4184756"/>
                            <a:pt x="1232174" y="4123916"/>
                            <a:pt x="1096105" y="4153620"/>
                          </a:cubicBezTo>
                          <a:cubicBezTo>
                            <a:pt x="960036" y="4183324"/>
                            <a:pt x="706774" y="4147493"/>
                            <a:pt x="446790" y="4153620"/>
                          </a:cubicBezTo>
                          <a:cubicBezTo>
                            <a:pt x="165832" y="4187573"/>
                            <a:pt x="44405" y="3963551"/>
                            <a:pt x="0" y="3706830"/>
                          </a:cubicBezTo>
                          <a:cubicBezTo>
                            <a:pt x="-33623" y="3544321"/>
                            <a:pt x="62298" y="3233525"/>
                            <a:pt x="0" y="3098289"/>
                          </a:cubicBezTo>
                          <a:cubicBezTo>
                            <a:pt x="-62298" y="2963053"/>
                            <a:pt x="37754" y="2684216"/>
                            <a:pt x="0" y="2489748"/>
                          </a:cubicBezTo>
                          <a:cubicBezTo>
                            <a:pt x="-37754" y="2295280"/>
                            <a:pt x="58509" y="2052019"/>
                            <a:pt x="0" y="1913808"/>
                          </a:cubicBezTo>
                          <a:cubicBezTo>
                            <a:pt x="-58509" y="1775597"/>
                            <a:pt x="11319" y="1558041"/>
                            <a:pt x="0" y="1403068"/>
                          </a:cubicBezTo>
                          <a:cubicBezTo>
                            <a:pt x="-11319" y="1248095"/>
                            <a:pt x="55419" y="807675"/>
                            <a:pt x="0" y="446790"/>
                          </a:cubicBezTo>
                          <a:close/>
                        </a:path>
                        <a:path w="2680685" h="4153620" stroke="0" extrusionOk="0">
                          <a:moveTo>
                            <a:pt x="0" y="446790"/>
                          </a:moveTo>
                          <a:cubicBezTo>
                            <a:pt x="-27809" y="182882"/>
                            <a:pt x="133171" y="25095"/>
                            <a:pt x="446790" y="0"/>
                          </a:cubicBezTo>
                          <a:cubicBezTo>
                            <a:pt x="658381" y="-27124"/>
                            <a:pt x="906933" y="57719"/>
                            <a:pt x="1078234" y="0"/>
                          </a:cubicBezTo>
                          <a:cubicBezTo>
                            <a:pt x="1249535" y="-57719"/>
                            <a:pt x="1441170" y="16293"/>
                            <a:pt x="1656064" y="0"/>
                          </a:cubicBezTo>
                          <a:cubicBezTo>
                            <a:pt x="1870958" y="-16293"/>
                            <a:pt x="2060424" y="5569"/>
                            <a:pt x="2233895" y="0"/>
                          </a:cubicBezTo>
                          <a:cubicBezTo>
                            <a:pt x="2463276" y="-55962"/>
                            <a:pt x="2694598" y="148551"/>
                            <a:pt x="2680685" y="446790"/>
                          </a:cubicBezTo>
                          <a:cubicBezTo>
                            <a:pt x="2714983" y="682334"/>
                            <a:pt x="2666869" y="781818"/>
                            <a:pt x="2680685" y="924929"/>
                          </a:cubicBezTo>
                          <a:cubicBezTo>
                            <a:pt x="2694501" y="1068040"/>
                            <a:pt x="2627928" y="1290570"/>
                            <a:pt x="2680685" y="1403068"/>
                          </a:cubicBezTo>
                          <a:cubicBezTo>
                            <a:pt x="2733442" y="1515566"/>
                            <a:pt x="2660295" y="1847632"/>
                            <a:pt x="2680685" y="2011609"/>
                          </a:cubicBezTo>
                          <a:cubicBezTo>
                            <a:pt x="2701075" y="2175586"/>
                            <a:pt x="2633432" y="2346826"/>
                            <a:pt x="2680685" y="2457148"/>
                          </a:cubicBezTo>
                          <a:cubicBezTo>
                            <a:pt x="2727938" y="2567470"/>
                            <a:pt x="2635954" y="2875830"/>
                            <a:pt x="2680685" y="3000488"/>
                          </a:cubicBezTo>
                          <a:cubicBezTo>
                            <a:pt x="2725416" y="3125146"/>
                            <a:pt x="2675977" y="3371037"/>
                            <a:pt x="2680685" y="3706830"/>
                          </a:cubicBezTo>
                          <a:cubicBezTo>
                            <a:pt x="2709968" y="3924649"/>
                            <a:pt x="2526401" y="4124119"/>
                            <a:pt x="2233895" y="4153620"/>
                          </a:cubicBezTo>
                          <a:cubicBezTo>
                            <a:pt x="1943968" y="4212320"/>
                            <a:pt x="1761648" y="4106685"/>
                            <a:pt x="1638193" y="4153620"/>
                          </a:cubicBezTo>
                          <a:cubicBezTo>
                            <a:pt x="1514738" y="4200555"/>
                            <a:pt x="1241961" y="4140775"/>
                            <a:pt x="1078234" y="4153620"/>
                          </a:cubicBezTo>
                          <a:cubicBezTo>
                            <a:pt x="914507" y="4166465"/>
                            <a:pt x="716436" y="4148502"/>
                            <a:pt x="446790" y="4153620"/>
                          </a:cubicBezTo>
                          <a:cubicBezTo>
                            <a:pt x="189842" y="4132841"/>
                            <a:pt x="4590" y="3891493"/>
                            <a:pt x="0" y="3706830"/>
                          </a:cubicBezTo>
                          <a:cubicBezTo>
                            <a:pt x="-16003" y="3519066"/>
                            <a:pt x="48093" y="3403749"/>
                            <a:pt x="0" y="3130890"/>
                          </a:cubicBezTo>
                          <a:cubicBezTo>
                            <a:pt x="-48093" y="2858031"/>
                            <a:pt x="56450" y="2805766"/>
                            <a:pt x="0" y="2652750"/>
                          </a:cubicBezTo>
                          <a:cubicBezTo>
                            <a:pt x="-56450" y="2499734"/>
                            <a:pt x="25758" y="2309742"/>
                            <a:pt x="0" y="2044210"/>
                          </a:cubicBezTo>
                          <a:cubicBezTo>
                            <a:pt x="-25758" y="1778678"/>
                            <a:pt x="31581" y="1733003"/>
                            <a:pt x="0" y="1500870"/>
                          </a:cubicBezTo>
                          <a:cubicBezTo>
                            <a:pt x="-31581" y="1268737"/>
                            <a:pt x="2887" y="1206667"/>
                            <a:pt x="0" y="1022730"/>
                          </a:cubicBezTo>
                          <a:cubicBezTo>
                            <a:pt x="-2887" y="838793"/>
                            <a:pt x="25461" y="628517"/>
                            <a:pt x="0" y="44679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7" name="Oval 180">
              <a:extLst>
                <a:ext uri="{FF2B5EF4-FFF2-40B4-BE49-F238E27FC236}">
                  <a16:creationId xmlns:a16="http://schemas.microsoft.com/office/drawing/2014/main" id="{B94B212E-2B2F-B946-946C-8255264C1F2C}"/>
                </a:ext>
              </a:extLst>
            </p:cNvPr>
            <p:cNvSpPr/>
            <p:nvPr/>
          </p:nvSpPr>
          <p:spPr>
            <a:xfrm>
              <a:off x="7935194" y="394369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8" name="Oval 181">
              <a:extLst>
                <a:ext uri="{FF2B5EF4-FFF2-40B4-BE49-F238E27FC236}">
                  <a16:creationId xmlns:a16="http://schemas.microsoft.com/office/drawing/2014/main" id="{1B0982FE-0285-8144-82BF-53FDA8B66114}"/>
                </a:ext>
              </a:extLst>
            </p:cNvPr>
            <p:cNvSpPr/>
            <p:nvPr/>
          </p:nvSpPr>
          <p:spPr>
            <a:xfrm>
              <a:off x="7003179" y="3625307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9" name="Oval 182">
              <a:extLst>
                <a:ext uri="{FF2B5EF4-FFF2-40B4-BE49-F238E27FC236}">
                  <a16:creationId xmlns:a16="http://schemas.microsoft.com/office/drawing/2014/main" id="{32F98279-1608-8443-B0CC-7D37D5B2EB21}"/>
                </a:ext>
              </a:extLst>
            </p:cNvPr>
            <p:cNvSpPr/>
            <p:nvPr/>
          </p:nvSpPr>
          <p:spPr>
            <a:xfrm>
              <a:off x="7942408" y="2575862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0" name="Oval 183">
              <a:extLst>
                <a:ext uri="{FF2B5EF4-FFF2-40B4-BE49-F238E27FC236}">
                  <a16:creationId xmlns:a16="http://schemas.microsoft.com/office/drawing/2014/main" id="{CEB32419-2284-F041-9ABE-7704C5F1B850}"/>
                </a:ext>
              </a:extLst>
            </p:cNvPr>
            <p:cNvSpPr/>
            <p:nvPr/>
          </p:nvSpPr>
          <p:spPr>
            <a:xfrm>
              <a:off x="7007651" y="296038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1" name="Oval 184">
              <a:extLst>
                <a:ext uri="{FF2B5EF4-FFF2-40B4-BE49-F238E27FC236}">
                  <a16:creationId xmlns:a16="http://schemas.microsoft.com/office/drawing/2014/main" id="{FB0C736E-859D-5347-A5BD-CAB3877B7E7B}"/>
                </a:ext>
              </a:extLst>
            </p:cNvPr>
            <p:cNvSpPr/>
            <p:nvPr/>
          </p:nvSpPr>
          <p:spPr>
            <a:xfrm>
              <a:off x="7937274" y="3278780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89674C-6C0B-9142-9EBC-7A87FDBA16A5}"/>
                  </a:ext>
                </a:extLst>
              </p:cNvPr>
              <p:cNvSpPr/>
              <p:nvPr/>
            </p:nvSpPr>
            <p:spPr>
              <a:xfrm>
                <a:off x="4392034" y="3578649"/>
                <a:ext cx="584584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89674C-6C0B-9142-9EBC-7A87FDBA1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034" y="3578649"/>
                <a:ext cx="584584" cy="534762"/>
              </a:xfrm>
              <a:prstGeom prst="rect">
                <a:avLst/>
              </a:prstGeom>
              <a:blipFill>
                <a:blip r:embed="rId4"/>
                <a:stretch>
                  <a:fillRect l="-6383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17C4EAC1-91E5-B146-9729-B7372FC4872F}"/>
              </a:ext>
            </a:extLst>
          </p:cNvPr>
          <p:cNvSpPr/>
          <p:nvPr/>
        </p:nvSpPr>
        <p:spPr>
          <a:xfrm>
            <a:off x="5946833" y="1846292"/>
            <a:ext cx="1615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Generator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77CBA88-4B98-6D49-AF54-6387D58E3C27}"/>
                  </a:ext>
                </a:extLst>
              </p:cNvPr>
              <p:cNvSpPr/>
              <p:nvPr/>
            </p:nvSpPr>
            <p:spPr>
              <a:xfrm>
                <a:off x="8307477" y="4298306"/>
                <a:ext cx="18274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77CBA88-4B98-6D49-AF54-6387D58E3C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477" y="4298306"/>
                <a:ext cx="1827423" cy="523220"/>
              </a:xfrm>
              <a:prstGeom prst="rect">
                <a:avLst/>
              </a:prstGeom>
              <a:blipFill>
                <a:blip r:embed="rId5"/>
                <a:stretch>
                  <a:fillRect r="-1379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Google Shape;582;p65">
            <a:extLst>
              <a:ext uri="{FF2B5EF4-FFF2-40B4-BE49-F238E27FC236}">
                <a16:creationId xmlns:a16="http://schemas.microsoft.com/office/drawing/2014/main" id="{C5B58AD3-D30A-BA45-8C63-96F90A23FC58}"/>
              </a:ext>
            </a:extLst>
          </p:cNvPr>
          <p:cNvSpPr txBox="1">
            <a:spLocks/>
          </p:cNvSpPr>
          <p:nvPr/>
        </p:nvSpPr>
        <p:spPr>
          <a:xfrm>
            <a:off x="404219" y="1011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400" b="1" dirty="0">
                <a:latin typeface="Chalkboard SE" panose="03050602040202020205" pitchFamily="66" charset="77"/>
                <a:ea typeface="Calibri"/>
                <a:cs typeface="Calibri"/>
                <a:sym typeface="Calibri"/>
              </a:rPr>
              <a:t>Generative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A71DFD-3574-7040-8A44-14C0F97C67C6}"/>
                  </a:ext>
                </a:extLst>
              </p:cNvPr>
              <p:cNvSpPr txBox="1"/>
              <p:nvPr/>
            </p:nvSpPr>
            <p:spPr>
              <a:xfrm>
                <a:off x="3737105" y="4403673"/>
                <a:ext cx="15983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A71DFD-3574-7040-8A44-14C0F97C6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05" y="4403673"/>
                <a:ext cx="1598323" cy="492443"/>
              </a:xfrm>
              <a:prstGeom prst="rect">
                <a:avLst/>
              </a:prstGeom>
              <a:blipFill>
                <a:blip r:embed="rId6"/>
                <a:stretch>
                  <a:fillRect l="-3150" r="-8661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ounded Rectangle 175">
            <a:extLst>
              <a:ext uri="{FF2B5EF4-FFF2-40B4-BE49-F238E27FC236}">
                <a16:creationId xmlns:a16="http://schemas.microsoft.com/office/drawing/2014/main" id="{5D32695F-4503-5140-A459-1BF15D693085}"/>
              </a:ext>
            </a:extLst>
          </p:cNvPr>
          <p:cNvSpPr/>
          <p:nvPr/>
        </p:nvSpPr>
        <p:spPr>
          <a:xfrm>
            <a:off x="2352297" y="1675895"/>
            <a:ext cx="8520600" cy="4154634"/>
          </a:xfrm>
          <a:custGeom>
            <a:avLst/>
            <a:gdLst>
              <a:gd name="connsiteX0" fmla="*/ 0 w 11667332"/>
              <a:gd name="connsiteY0" fmla="*/ 1046285 h 6277583"/>
              <a:gd name="connsiteX1" fmla="*/ 1046285 w 11667332"/>
              <a:gd name="connsiteY1" fmla="*/ 0 h 6277583"/>
              <a:gd name="connsiteX2" fmla="*/ 10621047 w 11667332"/>
              <a:gd name="connsiteY2" fmla="*/ 0 h 6277583"/>
              <a:gd name="connsiteX3" fmla="*/ 11667332 w 11667332"/>
              <a:gd name="connsiteY3" fmla="*/ 1046285 h 6277583"/>
              <a:gd name="connsiteX4" fmla="*/ 11667332 w 11667332"/>
              <a:gd name="connsiteY4" fmla="*/ 5231298 h 6277583"/>
              <a:gd name="connsiteX5" fmla="*/ 10621047 w 11667332"/>
              <a:gd name="connsiteY5" fmla="*/ 6277583 h 6277583"/>
              <a:gd name="connsiteX6" fmla="*/ 1046285 w 11667332"/>
              <a:gd name="connsiteY6" fmla="*/ 6277583 h 6277583"/>
              <a:gd name="connsiteX7" fmla="*/ 0 w 11667332"/>
              <a:gd name="connsiteY7" fmla="*/ 5231298 h 6277583"/>
              <a:gd name="connsiteX8" fmla="*/ 0 w 11667332"/>
              <a:gd name="connsiteY8" fmla="*/ 1046285 h 6277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67332" h="6277583" extrusionOk="0">
                <a:moveTo>
                  <a:pt x="0" y="1046285"/>
                </a:moveTo>
                <a:cubicBezTo>
                  <a:pt x="-24008" y="453630"/>
                  <a:pt x="457337" y="4166"/>
                  <a:pt x="1046285" y="0"/>
                </a:cubicBezTo>
                <a:cubicBezTo>
                  <a:pt x="3262831" y="132882"/>
                  <a:pt x="8725866" y="-84951"/>
                  <a:pt x="10621047" y="0"/>
                </a:cubicBezTo>
                <a:cubicBezTo>
                  <a:pt x="11140896" y="56639"/>
                  <a:pt x="11651869" y="553906"/>
                  <a:pt x="11667332" y="1046285"/>
                </a:cubicBezTo>
                <a:cubicBezTo>
                  <a:pt x="11687519" y="2524474"/>
                  <a:pt x="11819812" y="4310413"/>
                  <a:pt x="11667332" y="5231298"/>
                </a:cubicBezTo>
                <a:cubicBezTo>
                  <a:pt x="11711436" y="5814377"/>
                  <a:pt x="11221149" y="6231781"/>
                  <a:pt x="10621047" y="6277583"/>
                </a:cubicBezTo>
                <a:cubicBezTo>
                  <a:pt x="8352094" y="6365222"/>
                  <a:pt x="3581637" y="6204904"/>
                  <a:pt x="1046285" y="6277583"/>
                </a:cubicBezTo>
                <a:cubicBezTo>
                  <a:pt x="461693" y="6213264"/>
                  <a:pt x="-20811" y="5838066"/>
                  <a:pt x="0" y="5231298"/>
                </a:cubicBezTo>
                <a:cubicBezTo>
                  <a:pt x="-38581" y="3431628"/>
                  <a:pt x="63341" y="2457773"/>
                  <a:pt x="0" y="1046285"/>
                </a:cubicBezTo>
                <a:close/>
              </a:path>
            </a:pathLst>
          </a:custGeom>
          <a:noFill/>
          <a:ln w="76200" cmpd="sng">
            <a:solidFill>
              <a:schemeClr val="tx1"/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23060"/>
                      <a:gd name="connsiteY0" fmla="*/ 623200 h 3739126"/>
                      <a:gd name="connsiteX1" fmla="*/ 988508 w 11023060"/>
                      <a:gd name="connsiteY1" fmla="*/ 0 h 3739126"/>
                      <a:gd name="connsiteX2" fmla="*/ 10034551 w 11023060"/>
                      <a:gd name="connsiteY2" fmla="*/ 0 h 3739126"/>
                      <a:gd name="connsiteX3" fmla="*/ 11023060 w 11023060"/>
                      <a:gd name="connsiteY3" fmla="*/ 623200 h 3739126"/>
                      <a:gd name="connsiteX4" fmla="*/ 11023060 w 11023060"/>
                      <a:gd name="connsiteY4" fmla="*/ 3115925 h 3739126"/>
                      <a:gd name="connsiteX5" fmla="*/ 10034551 w 11023060"/>
                      <a:gd name="connsiteY5" fmla="*/ 3739126 h 3739126"/>
                      <a:gd name="connsiteX6" fmla="*/ 988508 w 11023060"/>
                      <a:gd name="connsiteY6" fmla="*/ 3739126 h 3739126"/>
                      <a:gd name="connsiteX7" fmla="*/ 0 w 11023060"/>
                      <a:gd name="connsiteY7" fmla="*/ 3115925 h 3739126"/>
                      <a:gd name="connsiteX8" fmla="*/ 0 w 11023060"/>
                      <a:gd name="connsiteY8" fmla="*/ 623200 h 37391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23060" h="3739126" extrusionOk="0">
                        <a:moveTo>
                          <a:pt x="0" y="623200"/>
                        </a:moveTo>
                        <a:cubicBezTo>
                          <a:pt x="-85311" y="231566"/>
                          <a:pt x="401592" y="13924"/>
                          <a:pt x="988508" y="0"/>
                        </a:cubicBezTo>
                        <a:cubicBezTo>
                          <a:pt x="3213682" y="106732"/>
                          <a:pt x="8213185" y="-49619"/>
                          <a:pt x="10034551" y="0"/>
                        </a:cubicBezTo>
                        <a:cubicBezTo>
                          <a:pt x="10521061" y="38259"/>
                          <a:pt x="10998947" y="382447"/>
                          <a:pt x="11023060" y="623200"/>
                        </a:cubicBezTo>
                        <a:cubicBezTo>
                          <a:pt x="10969924" y="1464149"/>
                          <a:pt x="11266354" y="2614832"/>
                          <a:pt x="11023060" y="3115925"/>
                        </a:cubicBezTo>
                        <a:cubicBezTo>
                          <a:pt x="11109520" y="3468539"/>
                          <a:pt x="10623781" y="3666021"/>
                          <a:pt x="10034551" y="3739126"/>
                        </a:cubicBezTo>
                        <a:cubicBezTo>
                          <a:pt x="7563442" y="3741182"/>
                          <a:pt x="3351496" y="3726304"/>
                          <a:pt x="988508" y="3739126"/>
                        </a:cubicBezTo>
                        <a:cubicBezTo>
                          <a:pt x="432108" y="3661812"/>
                          <a:pt x="-55156" y="3526661"/>
                          <a:pt x="0" y="3115925"/>
                        </a:cubicBezTo>
                        <a:cubicBezTo>
                          <a:pt x="51415" y="2093176"/>
                          <a:pt x="137428" y="1482580"/>
                          <a:pt x="0" y="623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146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cs109b_VAE</Template>
  <TotalTime>23678</TotalTime>
  <Words>3242</Words>
  <Application>Microsoft Macintosh PowerPoint</Application>
  <PresentationFormat>Widescreen</PresentationFormat>
  <Paragraphs>545</Paragraphs>
  <Slides>64</Slides>
  <Notes>41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Arial</vt:lpstr>
      <vt:lpstr>Calibri</vt:lpstr>
      <vt:lpstr>Cambria Math</vt:lpstr>
      <vt:lpstr>Chalkboard</vt:lpstr>
      <vt:lpstr>Chalkboard SE</vt:lpstr>
      <vt:lpstr>Gill Sans MT</vt:lpstr>
      <vt:lpstr>Helvetica Neue</vt:lpstr>
      <vt:lpstr>Karla</vt:lpstr>
      <vt:lpstr>GEC_template</vt:lpstr>
      <vt:lpstr>Lecture  30: Generative Adversarial Networks (GANS) – part 2</vt:lpstr>
      <vt:lpstr>PowerPoint Presentation</vt:lpstr>
      <vt:lpstr>Lecture outline</vt:lpstr>
      <vt:lpstr>Lecture outline</vt:lpstr>
      <vt:lpstr>PowerPoint Presentation</vt:lpstr>
      <vt:lpstr>PowerPoint Presentation</vt:lpstr>
      <vt:lpstr>Image-to-Image Translation using Cycle-GANs</vt:lpstr>
      <vt:lpstr>How we build a generator from GANS</vt:lpstr>
      <vt:lpstr>PowerPoint Presentation</vt:lpstr>
      <vt:lpstr>Game Theory </vt:lpstr>
      <vt:lpstr>Game Theory (cont)</vt:lpstr>
      <vt:lpstr>Challenges</vt:lpstr>
      <vt:lpstr>Challenges: Using Big Samples </vt:lpstr>
      <vt:lpstr>Challenges: Using Big Samples (cont)  </vt:lpstr>
      <vt:lpstr>Challenges: Mode collapse </vt:lpstr>
      <vt:lpstr>Challenges: Mode collapse (cont)   </vt:lpstr>
      <vt:lpstr>Challenges: Mode collapse (cont)   </vt:lpstr>
      <vt:lpstr>Challenges: Modal collapse (cont)   </vt:lpstr>
      <vt:lpstr>Challenges: Modal collapse (cont)   </vt:lpstr>
      <vt:lpstr>Challenges: Modal collapse (cont)   </vt:lpstr>
      <vt:lpstr>Evaluating GANs: Why is it challenging </vt:lpstr>
      <vt:lpstr>Evaluating GANs: What do we want from a Generator?  </vt:lpstr>
      <vt:lpstr>How to evaluate the models  ? </vt:lpstr>
      <vt:lpstr>Evaluation</vt:lpstr>
      <vt:lpstr>Evaluation (cont)</vt:lpstr>
      <vt:lpstr>How we build a generator from GANS</vt:lpstr>
      <vt:lpstr>Evaluation: Inception Score</vt:lpstr>
      <vt:lpstr>Evaluation: Inception Score</vt:lpstr>
      <vt:lpstr>Evaluation: Train Synthetic, Test Real: TSTR</vt:lpstr>
      <vt:lpstr>Evaluation: TSTR (cont)</vt:lpstr>
      <vt:lpstr>Evaluation: TSTR (cont)</vt:lpstr>
      <vt:lpstr>Evaluating GANs: Fréchet Inception Distance </vt:lpstr>
      <vt:lpstr>Evaluating GANs: Fréchet Distance  </vt:lpstr>
      <vt:lpstr>Evaluating GANs: Fréchet Inception Distance </vt:lpstr>
      <vt:lpstr>Evaluating GANs: Fréchet Inception Distance </vt:lpstr>
      <vt:lpstr>Evaluating GANs: Fréchet Inception Distance </vt:lpstr>
      <vt:lpstr>GANS: Brief timeline  </vt:lpstr>
      <vt:lpstr>GANS: Brief timeline  </vt:lpstr>
      <vt:lpstr>GANS: Brief timeline  </vt:lpstr>
      <vt:lpstr>GANS: Brief timeline – Original GAN   </vt:lpstr>
      <vt:lpstr>GANS: Brief timeline: Conditional GAN    </vt:lpstr>
      <vt:lpstr>GANS: Brief timeline: Conditional GAN    </vt:lpstr>
      <vt:lpstr>GANS: Brief timeline: Conditional GAN   </vt:lpstr>
      <vt:lpstr>Deep Convolutional GAN: DCGAN</vt:lpstr>
      <vt:lpstr>Deep Convolutional GAN: DCGAN</vt:lpstr>
      <vt:lpstr>Auxiliary Classifier Generative Adversarial Network </vt:lpstr>
      <vt:lpstr>Auxiliary Classifier Generative Adversarial Network </vt:lpstr>
      <vt:lpstr>Wasserstein GAN </vt:lpstr>
      <vt:lpstr>Wasserstein GAN </vt:lpstr>
      <vt:lpstr>PowerPoint Presentation</vt:lpstr>
      <vt:lpstr>Wasserstein GAN </vt:lpstr>
      <vt:lpstr>Wasserstein GAN </vt:lpstr>
      <vt:lpstr>Wasserstein GAN </vt:lpstr>
      <vt:lpstr>PowerPoint Presentation</vt:lpstr>
      <vt:lpstr>PowerPoint Presentation</vt:lpstr>
      <vt:lpstr>GANS: Brief timeline - Spectral Normalization  </vt:lpstr>
      <vt:lpstr>GANS: Brief timeline – Self Attention   </vt:lpstr>
      <vt:lpstr>GANS: Brief timeline – Large Scale GAN   </vt:lpstr>
      <vt:lpstr>GANS: Brief timeline – Large Scale GAN   </vt:lpstr>
      <vt:lpstr>The GAN Zoo</vt:lpstr>
      <vt:lpstr>GAN Rules of Thumb (GANHACKs)</vt:lpstr>
      <vt:lpstr>GAN Rules of Thumb (GANHACKs) </vt:lpstr>
      <vt:lpstr>GAN Rules of Thumb (GANHACKs) </vt:lpstr>
      <vt:lpstr>Exercise:     Simple exercise to calculate the Fréchet distance.  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6: GANS and Adversarial Networks</dc:title>
  <dc:creator>Microsoft Office User</dc:creator>
  <cp:lastModifiedBy>Protopapas, Pavlos</cp:lastModifiedBy>
  <cp:revision>288</cp:revision>
  <cp:lastPrinted>2020-04-08T15:47:58Z</cp:lastPrinted>
  <dcterms:created xsi:type="dcterms:W3CDTF">2019-03-07T14:08:16Z</dcterms:created>
  <dcterms:modified xsi:type="dcterms:W3CDTF">2021-04-12T14:58:01Z</dcterms:modified>
</cp:coreProperties>
</file>